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sldIdLst>
    <p:sldId id="403" r:id="rId2"/>
    <p:sldId id="420" r:id="rId3"/>
    <p:sldId id="404" r:id="rId4"/>
    <p:sldId id="414" r:id="rId5"/>
    <p:sldId id="419" r:id="rId6"/>
    <p:sldId id="422" r:id="rId7"/>
    <p:sldId id="416" r:id="rId8"/>
    <p:sldId id="415" r:id="rId9"/>
    <p:sldId id="413" r:id="rId10"/>
    <p:sldId id="282" r:id="rId11"/>
  </p:sldIdLst>
  <p:sldSz cx="9144000" cy="6858000" type="screen4x3"/>
  <p:notesSz cx="6797675" cy="9928225"/>
  <p:defaultTextStyle>
    <a:defPPr>
      <a:defRPr lang="ru-RU"/>
    </a:defPPr>
    <a:lvl1pPr algn="l" rtl="0" eaLnBrk="0" fontAlgn="base" hangingPunct="0">
      <a:spcBef>
        <a:spcPct val="0"/>
      </a:spcBef>
      <a:spcAft>
        <a:spcPct val="0"/>
      </a:spcAft>
      <a:defRPr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521415D9-36F7-43E2-AB2F-B90AF26B5E84}">
      <p14:sectionLst xmlns:p14="http://schemas.microsoft.com/office/powerpoint/2010/main">
        <p14:section name="Раздел по умолчанию" id="{4BFD0472-B579-6548-ADF2-B43C8263E3B5}">
          <p14:sldIdLst>
            <p14:sldId id="403"/>
            <p14:sldId id="420"/>
            <p14:sldId id="404"/>
            <p14:sldId id="414"/>
            <p14:sldId id="419"/>
            <p14:sldId id="422"/>
            <p14:sldId id="416"/>
            <p14:sldId id="415"/>
            <p14:sldId id="413"/>
            <p14:sldId id="282"/>
          </p14:sldIdLst>
        </p14:section>
        <p14:section name="Раздел без заголовка" id="{383B4405-2889-3243-9692-F863AAED10AE}">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0BB5"/>
    <a:srgbClr val="CC0000"/>
    <a:srgbClr val="111509"/>
    <a:srgbClr val="480000"/>
    <a:srgbClr val="104012"/>
    <a:srgbClr val="FF0000"/>
    <a:srgbClr val="FF6600"/>
    <a:srgbClr val="1B6F1F"/>
    <a:srgbClr val="A50021"/>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351" autoAdjust="0"/>
    <p:restoredTop sz="94719" autoAdjust="0"/>
  </p:normalViewPr>
  <p:slideViewPr>
    <p:cSldViewPr>
      <p:cViewPr varScale="1">
        <p:scale>
          <a:sx n="61" d="100"/>
          <a:sy n="61" d="100"/>
        </p:scale>
        <p:origin x="600"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E1C5C350-9E7A-4265-84CE-0CFC19700DF7}" type="datetimeFigureOut">
              <a:rPr lang="ru-RU"/>
              <a:pPr>
                <a:defRPr/>
              </a:pPr>
              <a:t>18.11.2020</a:t>
            </a:fld>
            <a:endParaRPr lang="ru-RU"/>
          </a:p>
        </p:txBody>
      </p:sp>
      <p:sp>
        <p:nvSpPr>
          <p:cNvPr id="4" name="Образ слайда 3"/>
          <p:cNvSpPr>
            <a:spLocks noGrp="1" noRot="1" noChangeAspect="1"/>
          </p:cNvSpPr>
          <p:nvPr>
            <p:ph type="sldImg" idx="2"/>
          </p:nvPr>
        </p:nvSpPr>
        <p:spPr>
          <a:xfrm>
            <a:off x="915988" y="744538"/>
            <a:ext cx="4965700" cy="3722687"/>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9450" y="4716463"/>
            <a:ext cx="5438775" cy="4467225"/>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49688" y="9429750"/>
            <a:ext cx="294640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C3F2C6AD-1108-4C4F-A4A7-7B98D2568553}" type="slidenum">
              <a:rPr lang="ru-RU" altLang="ru-RU"/>
              <a:pPr>
                <a:defRPr/>
              </a:pPr>
              <a:t>‹#›</a:t>
            </a:fld>
            <a:endParaRPr lang="ru-RU" altLang="ru-RU"/>
          </a:p>
        </p:txBody>
      </p:sp>
    </p:spTree>
    <p:extLst>
      <p:ext uri="{BB962C8B-B14F-4D97-AF65-F5344CB8AC3E}">
        <p14:creationId xmlns:p14="http://schemas.microsoft.com/office/powerpoint/2010/main" val="26532201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Образ слайда 1"/>
          <p:cNvSpPr>
            <a:spLocks noGrp="1" noRot="1" noChangeAspect="1" noTextEdit="1"/>
          </p:cNvSpPr>
          <p:nvPr>
            <p:ph type="sldImg"/>
          </p:nvPr>
        </p:nvSpPr>
        <p:spPr>
          <a:xfrm>
            <a:off x="917575" y="744538"/>
            <a:ext cx="4962525" cy="3722687"/>
          </a:xfrm>
          <a:ln/>
        </p:spPr>
      </p:sp>
      <p:sp>
        <p:nvSpPr>
          <p:cNvPr id="128003" name="Заметки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ru-RU" altLang="ru-RU" dirty="0" smtClean="0">
              <a:latin typeface="Arial" pitchFamily="34" charset="0"/>
              <a:cs typeface="Arial" pitchFamily="34" charset="0"/>
            </a:endParaRPr>
          </a:p>
        </p:txBody>
      </p:sp>
      <p:sp>
        <p:nvSpPr>
          <p:cNvPr id="128004" name="Номер слайда 3"/>
          <p:cNvSpPr txBox="1">
            <a:spLocks noGrp="1"/>
          </p:cNvSpPr>
          <p:nvPr/>
        </p:nvSpPr>
        <p:spPr bwMode="auto">
          <a:xfrm>
            <a:off x="3850443" y="9430091"/>
            <a:ext cx="2945659" cy="496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fld id="{4D3BB6FF-11E1-49A3-B276-605ABF50EE9D}" type="slidenum">
              <a:rPr lang="ru-RU" altLang="ru-RU" sz="1200"/>
              <a:pPr algn="r" eaLnBrk="1" hangingPunct="1"/>
              <a:t>1</a:t>
            </a:fld>
            <a:endParaRPr lang="ru-RU" altLang="ru-RU"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2</a:t>
            </a:fld>
            <a:endParaRPr lang="ru-RU" altLang="ru-RU"/>
          </a:p>
        </p:txBody>
      </p:sp>
    </p:spTree>
    <p:extLst>
      <p:ext uri="{BB962C8B-B14F-4D97-AF65-F5344CB8AC3E}">
        <p14:creationId xmlns:p14="http://schemas.microsoft.com/office/powerpoint/2010/main" val="31276377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3</a:t>
            </a:fld>
            <a:endParaRPr lang="ru-RU" altLang="ru-RU"/>
          </a:p>
        </p:txBody>
      </p:sp>
    </p:spTree>
    <p:extLst>
      <p:ext uri="{BB962C8B-B14F-4D97-AF65-F5344CB8AC3E}">
        <p14:creationId xmlns:p14="http://schemas.microsoft.com/office/powerpoint/2010/main" val="2531729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4</a:t>
            </a:fld>
            <a:endParaRPr lang="ru-RU" altLang="ru-RU"/>
          </a:p>
        </p:txBody>
      </p:sp>
    </p:spTree>
    <p:extLst>
      <p:ext uri="{BB962C8B-B14F-4D97-AF65-F5344CB8AC3E}">
        <p14:creationId xmlns:p14="http://schemas.microsoft.com/office/powerpoint/2010/main" val="4242201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5</a:t>
            </a:fld>
            <a:endParaRPr lang="ru-RU" altLang="ru-RU"/>
          </a:p>
        </p:txBody>
      </p:sp>
    </p:spTree>
    <p:extLst>
      <p:ext uri="{BB962C8B-B14F-4D97-AF65-F5344CB8AC3E}">
        <p14:creationId xmlns:p14="http://schemas.microsoft.com/office/powerpoint/2010/main" val="4242201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6</a:t>
            </a:fld>
            <a:endParaRPr lang="ru-RU" altLang="ru-RU"/>
          </a:p>
        </p:txBody>
      </p:sp>
    </p:spTree>
    <p:extLst>
      <p:ext uri="{BB962C8B-B14F-4D97-AF65-F5344CB8AC3E}">
        <p14:creationId xmlns:p14="http://schemas.microsoft.com/office/powerpoint/2010/main" val="2695788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7</a:t>
            </a:fld>
            <a:endParaRPr lang="ru-RU" altLang="ru-RU"/>
          </a:p>
        </p:txBody>
      </p:sp>
    </p:spTree>
    <p:extLst>
      <p:ext uri="{BB962C8B-B14F-4D97-AF65-F5344CB8AC3E}">
        <p14:creationId xmlns:p14="http://schemas.microsoft.com/office/powerpoint/2010/main" val="2483388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8</a:t>
            </a:fld>
            <a:endParaRPr lang="ru-RU" altLang="ru-RU"/>
          </a:p>
        </p:txBody>
      </p:sp>
    </p:spTree>
    <p:extLst>
      <p:ext uri="{BB962C8B-B14F-4D97-AF65-F5344CB8AC3E}">
        <p14:creationId xmlns:p14="http://schemas.microsoft.com/office/powerpoint/2010/main" val="2628488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9</a:t>
            </a:fld>
            <a:endParaRPr lang="ru-RU" altLang="ru-RU"/>
          </a:p>
        </p:txBody>
      </p:sp>
    </p:spTree>
    <p:extLst>
      <p:ext uri="{BB962C8B-B14F-4D97-AF65-F5344CB8AC3E}">
        <p14:creationId xmlns:p14="http://schemas.microsoft.com/office/powerpoint/2010/main" val="2390190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917575" y="744538"/>
            <a:ext cx="4962525" cy="3722687"/>
          </a:xfrm>
        </p:spPr>
      </p:sp>
      <p:sp>
        <p:nvSpPr>
          <p:cNvPr id="3" name="Заметки 2"/>
          <p:cNvSpPr>
            <a:spLocks noGrp="1"/>
          </p:cNvSpPr>
          <p:nvPr>
            <p:ph type="body" idx="1"/>
          </p:nvPr>
        </p:nvSpPr>
        <p:spPr/>
        <p:txBody>
          <a:bodyPr/>
          <a:lstStyle/>
          <a:p>
            <a:pPr algn="ctr"/>
            <a:endParaRPr lang="ru-RU" dirty="0"/>
          </a:p>
        </p:txBody>
      </p:sp>
      <p:sp>
        <p:nvSpPr>
          <p:cNvPr id="4" name="Номер слайда 3"/>
          <p:cNvSpPr>
            <a:spLocks noGrp="1"/>
          </p:cNvSpPr>
          <p:nvPr>
            <p:ph type="sldNum" sz="quarter" idx="10"/>
          </p:nvPr>
        </p:nvSpPr>
        <p:spPr/>
        <p:txBody>
          <a:bodyPr/>
          <a:lstStyle/>
          <a:p>
            <a:pPr>
              <a:defRPr/>
            </a:pPr>
            <a:fld id="{C3F2C6AD-1108-4C4F-A4A7-7B98D2568553}" type="slidenum">
              <a:rPr lang="ru-RU" altLang="ru-RU" smtClean="0"/>
              <a:pPr>
                <a:defRPr/>
              </a:pPr>
              <a:t>10</a:t>
            </a:fld>
            <a:endParaRPr lang="ru-RU" altLang="ru-RU"/>
          </a:p>
        </p:txBody>
      </p:sp>
    </p:spTree>
    <p:extLst>
      <p:ext uri="{BB962C8B-B14F-4D97-AF65-F5344CB8AC3E}">
        <p14:creationId xmlns:p14="http://schemas.microsoft.com/office/powerpoint/2010/main" val="269526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22F526A5-F44C-42AD-BE7D-83FF3D73D6E6}" type="datetime1">
              <a:rPr lang="ru-RU" smtClean="0"/>
              <a:pPr>
                <a:defRPr/>
              </a:pPr>
              <a:t>18.11.2020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9F832B3-C3F0-432A-B402-B0123B5DB87F}" type="slidenum">
              <a:rPr lang="ru-RU" altLang="ru-RU"/>
              <a:pPr>
                <a:defRPr/>
              </a:pPr>
              <a:t>‹#›</a:t>
            </a:fld>
            <a:endParaRPr lang="ru-RU" altLang="ru-RU"/>
          </a:p>
        </p:txBody>
      </p:sp>
    </p:spTree>
    <p:extLst>
      <p:ext uri="{BB962C8B-B14F-4D97-AF65-F5344CB8AC3E}">
        <p14:creationId xmlns:p14="http://schemas.microsoft.com/office/powerpoint/2010/main" val="4132836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D190B60-1014-4859-8263-8224BFC40158}" type="datetime1">
              <a:rPr lang="ru-RU" smtClean="0"/>
              <a:pPr>
                <a:defRPr/>
              </a:pPr>
              <a:t>18.11.2020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F6E76E7-8EDC-419A-AB6D-40EDC9CD0093}" type="slidenum">
              <a:rPr lang="ru-RU" altLang="ru-RU"/>
              <a:pPr>
                <a:defRPr/>
              </a:pPr>
              <a:t>‹#›</a:t>
            </a:fld>
            <a:endParaRPr lang="ru-RU" altLang="ru-RU"/>
          </a:p>
        </p:txBody>
      </p:sp>
    </p:spTree>
    <p:extLst>
      <p:ext uri="{BB962C8B-B14F-4D97-AF65-F5344CB8AC3E}">
        <p14:creationId xmlns:p14="http://schemas.microsoft.com/office/powerpoint/2010/main" val="3399410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1936EA58-82AC-4556-BECF-CCE0F60EBB2D}" type="datetime1">
              <a:rPr lang="ru-RU" smtClean="0"/>
              <a:pPr>
                <a:defRPr/>
              </a:pPr>
              <a:t>18.11.2020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6D10E6-97D8-4483-B742-96097832AAE2}" type="slidenum">
              <a:rPr lang="ru-RU" altLang="ru-RU"/>
              <a:pPr>
                <a:defRPr/>
              </a:pPr>
              <a:t>‹#›</a:t>
            </a:fld>
            <a:endParaRPr lang="ru-RU" altLang="ru-RU"/>
          </a:p>
        </p:txBody>
      </p:sp>
    </p:spTree>
    <p:extLst>
      <p:ext uri="{BB962C8B-B14F-4D97-AF65-F5344CB8AC3E}">
        <p14:creationId xmlns:p14="http://schemas.microsoft.com/office/powerpoint/2010/main" val="915712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F72027C6-3B53-42DC-9B46-C0CACD713206}" type="datetime1">
              <a:rPr lang="ru-RU" smtClean="0"/>
              <a:pPr>
                <a:defRPr/>
              </a:pPr>
              <a:t>18.11.2020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D6AE980-4C1C-4E4D-8617-AF6CA3FA47A6}" type="slidenum">
              <a:rPr lang="ru-RU" altLang="ru-RU"/>
              <a:pPr>
                <a:defRPr/>
              </a:pPr>
              <a:t>‹#›</a:t>
            </a:fld>
            <a:endParaRPr lang="ru-RU" altLang="ru-RU"/>
          </a:p>
        </p:txBody>
      </p:sp>
    </p:spTree>
    <p:extLst>
      <p:ext uri="{BB962C8B-B14F-4D97-AF65-F5344CB8AC3E}">
        <p14:creationId xmlns:p14="http://schemas.microsoft.com/office/powerpoint/2010/main" val="1813732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13A01095-CE8F-48AD-B9C1-A368537225E5}" type="datetime1">
              <a:rPr lang="ru-RU" smtClean="0"/>
              <a:pPr>
                <a:defRPr/>
              </a:pPr>
              <a:t>18.11.2020</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FA8FB210-5E8B-43B8-A3E8-F56CF1CD2D0D}" type="slidenum">
              <a:rPr lang="ru-RU" altLang="ru-RU"/>
              <a:pPr>
                <a:defRPr/>
              </a:pPr>
              <a:t>‹#›</a:t>
            </a:fld>
            <a:endParaRPr lang="ru-RU" altLang="ru-RU"/>
          </a:p>
        </p:txBody>
      </p:sp>
    </p:spTree>
    <p:extLst>
      <p:ext uri="{BB962C8B-B14F-4D97-AF65-F5344CB8AC3E}">
        <p14:creationId xmlns:p14="http://schemas.microsoft.com/office/powerpoint/2010/main" val="1540571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5721C68D-FD7D-4B7F-AD0A-E0FCBB5D6488}" type="datetime1">
              <a:rPr lang="ru-RU" smtClean="0"/>
              <a:pPr>
                <a:defRPr/>
              </a:pPr>
              <a:t>18.11.2020</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824EBE63-9179-475C-921C-BCA754D327D2}" type="slidenum">
              <a:rPr lang="ru-RU" altLang="ru-RU"/>
              <a:pPr>
                <a:defRPr/>
              </a:pPr>
              <a:t>‹#›</a:t>
            </a:fld>
            <a:endParaRPr lang="ru-RU" altLang="ru-RU"/>
          </a:p>
        </p:txBody>
      </p:sp>
    </p:spTree>
    <p:extLst>
      <p:ext uri="{BB962C8B-B14F-4D97-AF65-F5344CB8AC3E}">
        <p14:creationId xmlns:p14="http://schemas.microsoft.com/office/powerpoint/2010/main" val="4275926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4C3AAE20-4427-4007-8D12-F1B66788F9E3}" type="datetime1">
              <a:rPr lang="ru-RU" smtClean="0"/>
              <a:pPr>
                <a:defRPr/>
              </a:pPr>
              <a:t>18.11.2020</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443420E1-6B78-4301-A9D5-639F1D976D7A}" type="slidenum">
              <a:rPr lang="ru-RU" altLang="ru-RU"/>
              <a:pPr>
                <a:defRPr/>
              </a:pPr>
              <a:t>‹#›</a:t>
            </a:fld>
            <a:endParaRPr lang="ru-RU" altLang="ru-RU"/>
          </a:p>
        </p:txBody>
      </p:sp>
    </p:spTree>
    <p:extLst>
      <p:ext uri="{BB962C8B-B14F-4D97-AF65-F5344CB8AC3E}">
        <p14:creationId xmlns:p14="http://schemas.microsoft.com/office/powerpoint/2010/main" val="1436647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DDF2CB2-9B7C-49E0-9FFD-0E658BDCFF83}" type="datetime1">
              <a:rPr lang="ru-RU" smtClean="0"/>
              <a:pPr>
                <a:defRPr/>
              </a:pPr>
              <a:t>18.11.2020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4F9628B-EF14-4344-9067-2239F8781406}" type="slidenum">
              <a:rPr lang="ru-RU" altLang="ru-RU"/>
              <a:pPr>
                <a:defRPr/>
              </a:pPr>
              <a:t>‹#›</a:t>
            </a:fld>
            <a:endParaRPr lang="ru-RU" altLang="ru-RU"/>
          </a:p>
        </p:txBody>
      </p:sp>
    </p:spTree>
    <p:extLst>
      <p:ext uri="{BB962C8B-B14F-4D97-AF65-F5344CB8AC3E}">
        <p14:creationId xmlns:p14="http://schemas.microsoft.com/office/powerpoint/2010/main" val="2245539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D7728D2B-4C9F-42AE-BA0C-69CC43F9EC17}" type="datetime1">
              <a:rPr lang="ru-RU" smtClean="0"/>
              <a:pPr>
                <a:defRPr/>
              </a:pPr>
              <a:t>18.11.2020</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CA4B751-5295-41D7-907E-E3978E3CA4F6}" type="slidenum">
              <a:rPr lang="ru-RU" altLang="ru-RU"/>
              <a:pPr>
                <a:defRPr/>
              </a:pPr>
              <a:t>‹#›</a:t>
            </a:fld>
            <a:endParaRPr lang="ru-RU" altLang="ru-RU"/>
          </a:p>
        </p:txBody>
      </p:sp>
    </p:spTree>
    <p:extLst>
      <p:ext uri="{BB962C8B-B14F-4D97-AF65-F5344CB8AC3E}">
        <p14:creationId xmlns:p14="http://schemas.microsoft.com/office/powerpoint/2010/main" val="1558724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0D8D17B-60CB-423F-BC81-EBBB8D535E8B}" type="datetime1">
              <a:rPr lang="ru-RU" smtClean="0"/>
              <a:pPr>
                <a:defRPr/>
              </a:pPr>
              <a:t>18.11.2020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22627625-D4B3-4EB1-A784-B71C55795610}" type="slidenum">
              <a:rPr lang="ru-RU" altLang="ru-RU"/>
              <a:pPr>
                <a:defRPr/>
              </a:pPr>
              <a:t>‹#›</a:t>
            </a:fld>
            <a:endParaRPr lang="ru-RU" altLang="ru-RU"/>
          </a:p>
        </p:txBody>
      </p:sp>
    </p:spTree>
    <p:extLst>
      <p:ext uri="{BB962C8B-B14F-4D97-AF65-F5344CB8AC3E}">
        <p14:creationId xmlns:p14="http://schemas.microsoft.com/office/powerpoint/2010/main" val="3697155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5D4DC5B-AD8C-4094-BB35-4AAC5EB074CB}" type="datetime1">
              <a:rPr lang="ru-RU" smtClean="0"/>
              <a:pPr>
                <a:defRPr/>
              </a:pPr>
              <a:t>18.11.2020</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F9A8ABCC-D578-45A3-9C34-D519D1C78656}" type="slidenum">
              <a:rPr lang="ru-RU" altLang="ru-RU"/>
              <a:pPr>
                <a:defRPr/>
              </a:pPr>
              <a:t>‹#›</a:t>
            </a:fld>
            <a:endParaRPr lang="ru-RU" altLang="ru-RU"/>
          </a:p>
        </p:txBody>
      </p:sp>
    </p:spTree>
    <p:extLst>
      <p:ext uri="{BB962C8B-B14F-4D97-AF65-F5344CB8AC3E}">
        <p14:creationId xmlns:p14="http://schemas.microsoft.com/office/powerpoint/2010/main" val="2202751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A414AFAE-5AD2-47F0-97BA-FE1C7D0644D6}" type="datetime1">
              <a:rPr lang="ru-RU" smtClean="0"/>
              <a:pPr>
                <a:defRPr/>
              </a:pPr>
              <a:t>18.11.2020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005ED8AE-8485-4ACE-B9EC-C79E59DAF2DA}"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mba.mgimo.ru/" TargetMode="External"/><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5.gif"/><Relationship Id="rId13" Type="http://schemas.openxmlformats.org/officeDocument/2006/relationships/image" Target="../media/image20.jpeg"/><Relationship Id="rId3" Type="http://schemas.openxmlformats.org/officeDocument/2006/relationships/image" Target="../media/image4.jpeg"/><Relationship Id="rId7" Type="http://schemas.openxmlformats.org/officeDocument/2006/relationships/image" Target="../media/image14.png"/><Relationship Id="rId12" Type="http://schemas.openxmlformats.org/officeDocument/2006/relationships/image" Target="../media/image19.png"/><Relationship Id="rId17" Type="http://schemas.openxmlformats.org/officeDocument/2006/relationships/image" Target="../media/image24.jpeg"/><Relationship Id="rId2" Type="http://schemas.openxmlformats.org/officeDocument/2006/relationships/notesSlide" Target="../notesSlides/notesSlide6.xml"/><Relationship Id="rId16"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6.png"/><Relationship Id="rId15" Type="http://schemas.openxmlformats.org/officeDocument/2006/relationships/image" Target="../media/image22.gif"/><Relationship Id="rId10" Type="http://schemas.openxmlformats.org/officeDocument/2006/relationships/image" Target="../media/image17.png"/><Relationship Id="rId4" Type="http://schemas.openxmlformats.org/officeDocument/2006/relationships/image" Target="../media/image5.png"/><Relationship Id="rId9" Type="http://schemas.openxmlformats.org/officeDocument/2006/relationships/image" Target="../media/image16.png"/><Relationship Id="rId1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4.jpeg"/><Relationship Id="rId7"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5.png"/><Relationship Id="rId7"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75" y="854075"/>
            <a:ext cx="2344738"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Прямоугольник 7"/>
          <p:cNvSpPr>
            <a:spLocks noChangeArrowheads="1"/>
          </p:cNvSpPr>
          <p:nvPr/>
        </p:nvSpPr>
        <p:spPr bwMode="auto">
          <a:xfrm flipH="1">
            <a:off x="0" y="2640013"/>
            <a:ext cx="2843213" cy="1538287"/>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defTabSz="1042988"/>
            <a:endParaRPr lang="ru-RU" altLang="ru-RU" sz="2400"/>
          </a:p>
        </p:txBody>
      </p:sp>
      <p:pic>
        <p:nvPicPr>
          <p:cNvPr id="3077"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0500" y="877888"/>
            <a:ext cx="2009775" cy="62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Rectangle 8"/>
          <p:cNvSpPr>
            <a:spLocks noChangeArrowheads="1"/>
          </p:cNvSpPr>
          <p:nvPr/>
        </p:nvSpPr>
        <p:spPr bwMode="auto">
          <a:xfrm>
            <a:off x="586432" y="5791130"/>
            <a:ext cx="556418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ru-RU" altLang="ru-RU" dirty="0" smtClean="0">
                <a:solidFill>
                  <a:srgbClr val="480000"/>
                </a:solidFill>
              </a:rPr>
              <a:t>Фокина Марина Аркадьевна</a:t>
            </a:r>
          </a:p>
          <a:p>
            <a:r>
              <a:rPr lang="ru-RU" altLang="ru-RU" dirty="0" smtClean="0">
                <a:solidFill>
                  <a:srgbClr val="480000"/>
                </a:solidFill>
              </a:rPr>
              <a:t>Заместитель директора Центра программ МРА</a:t>
            </a:r>
            <a:endParaRPr lang="ru-RU" altLang="ru-RU" dirty="0">
              <a:solidFill>
                <a:srgbClr val="480000"/>
              </a:solidFill>
            </a:endParaRPr>
          </a:p>
        </p:txBody>
      </p:sp>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682" y="2939803"/>
            <a:ext cx="1584829" cy="938706"/>
          </a:xfrm>
          <a:prstGeom prst="rect">
            <a:avLst/>
          </a:prstGeom>
        </p:spPr>
      </p:pic>
      <p:sp>
        <p:nvSpPr>
          <p:cNvPr id="5" name="TextBox 4"/>
          <p:cNvSpPr txBox="1"/>
          <p:nvPr/>
        </p:nvSpPr>
        <p:spPr>
          <a:xfrm>
            <a:off x="3247460" y="2521498"/>
            <a:ext cx="5876865" cy="2246769"/>
          </a:xfrm>
          <a:prstGeom prst="rect">
            <a:avLst/>
          </a:prstGeom>
          <a:noFill/>
        </p:spPr>
        <p:txBody>
          <a:bodyPr wrap="none" rtlCol="0">
            <a:spAutoFit/>
          </a:bodyPr>
          <a:lstStyle/>
          <a:p>
            <a:r>
              <a:rPr lang="ru-RU" sz="2800" dirty="0" smtClean="0">
                <a:solidFill>
                  <a:srgbClr val="C00000"/>
                </a:solidFill>
              </a:rPr>
              <a:t>Миссия </a:t>
            </a:r>
            <a:br>
              <a:rPr lang="ru-RU" sz="2800" dirty="0" smtClean="0">
                <a:solidFill>
                  <a:srgbClr val="C00000"/>
                </a:solidFill>
              </a:rPr>
            </a:br>
            <a:r>
              <a:rPr lang="ru-RU" sz="2800" dirty="0" smtClean="0">
                <a:solidFill>
                  <a:srgbClr val="C00000"/>
                </a:solidFill>
              </a:rPr>
              <a:t>образовательной программы </a:t>
            </a:r>
          </a:p>
          <a:p>
            <a:r>
              <a:rPr lang="ru-RU" sz="2800" dirty="0" smtClean="0">
                <a:solidFill>
                  <a:srgbClr val="C00000"/>
                </a:solidFill>
              </a:rPr>
              <a:t>в процессе </a:t>
            </a:r>
            <a:br>
              <a:rPr lang="ru-RU" sz="2800" dirty="0" smtClean="0">
                <a:solidFill>
                  <a:srgbClr val="C00000"/>
                </a:solidFill>
              </a:rPr>
            </a:br>
            <a:r>
              <a:rPr lang="ru-RU" sz="2800" dirty="0" smtClean="0">
                <a:solidFill>
                  <a:srgbClr val="C00000"/>
                </a:solidFill>
              </a:rPr>
              <a:t>общественно-профессиональной </a:t>
            </a:r>
            <a:br>
              <a:rPr lang="ru-RU" sz="2800" dirty="0" smtClean="0">
                <a:solidFill>
                  <a:srgbClr val="C00000"/>
                </a:solidFill>
              </a:rPr>
            </a:br>
            <a:r>
              <a:rPr lang="ru-RU" sz="2800" dirty="0" smtClean="0">
                <a:solidFill>
                  <a:srgbClr val="C00000"/>
                </a:solidFill>
              </a:rPr>
              <a:t>аккредитации</a:t>
            </a:r>
            <a:endParaRPr lang="ru-RU" sz="2800" dirty="0">
              <a:solidFill>
                <a:srgbClr val="C00000"/>
              </a:solidFill>
            </a:endParaRPr>
          </a:p>
        </p:txBody>
      </p:sp>
    </p:spTree>
    <p:extLst>
      <p:ext uri="{BB962C8B-B14F-4D97-AF65-F5344CB8AC3E}">
        <p14:creationId xmlns:p14="http://schemas.microsoft.com/office/powerpoint/2010/main" val="1444304753"/>
      </p:ext>
    </p:extLst>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154238"/>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857250" y="2011363"/>
            <a:ext cx="609101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342900" indent="-342900" eaLnBrk="1" hangingPunct="1">
              <a:spcBef>
                <a:spcPct val="50000"/>
              </a:spcBef>
              <a:buAutoNum type="arabicPeriod"/>
            </a:pPr>
            <a:r>
              <a:rPr lang="ru-RU" altLang="ru-RU" sz="2800" dirty="0" smtClean="0">
                <a:solidFill>
                  <a:srgbClr val="111509"/>
                </a:solidFill>
                <a:latin typeface="Tahoma" pitchFamily="34" charset="0"/>
                <a:cs typeface="Tahoma" pitchFamily="34" charset="0"/>
              </a:rPr>
              <a:t>Миссия и Цель</a:t>
            </a:r>
          </a:p>
          <a:p>
            <a:pPr marL="342900" indent="-342900" eaLnBrk="1" hangingPunct="1">
              <a:spcBef>
                <a:spcPct val="50000"/>
              </a:spcBef>
              <a:buAutoNum type="arabicPeriod"/>
            </a:pPr>
            <a:r>
              <a:rPr lang="ru-RU" altLang="ru-RU" sz="2800" dirty="0" smtClean="0">
                <a:solidFill>
                  <a:srgbClr val="111509"/>
                </a:solidFill>
                <a:latin typeface="Tahoma" pitchFamily="34" charset="0"/>
                <a:cs typeface="Tahoma" pitchFamily="34" charset="0"/>
              </a:rPr>
              <a:t>Зачем нужна Миссия?</a:t>
            </a:r>
          </a:p>
          <a:p>
            <a:pPr marL="342900" indent="-342900" eaLnBrk="1" hangingPunct="1">
              <a:spcBef>
                <a:spcPct val="50000"/>
              </a:spcBef>
              <a:buAutoNum type="arabicPeriod"/>
            </a:pPr>
            <a:r>
              <a:rPr lang="ru-RU" altLang="ru-RU" sz="2800" dirty="0" smtClean="0">
                <a:solidFill>
                  <a:srgbClr val="111509"/>
                </a:solidFill>
                <a:latin typeface="Tahoma" pitchFamily="34" charset="0"/>
                <a:cs typeface="Tahoma" pitchFamily="34" charset="0"/>
              </a:rPr>
              <a:t>Затраты</a:t>
            </a:r>
            <a:endParaRPr lang="ru-RU" altLang="ru-RU" sz="2800" dirty="0">
              <a:solidFill>
                <a:srgbClr val="111509"/>
              </a:solidFill>
              <a:latin typeface="Tahoma" pitchFamily="34" charset="0"/>
              <a:cs typeface="Tahoma" pitchFamily="34" charset="0"/>
            </a:endParaRP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2</a:t>
            </a:fld>
            <a:endParaRPr lang="ru-RU" altLang="ru-RU" dirty="0"/>
          </a:p>
        </p:txBody>
      </p:sp>
      <p:sp>
        <p:nvSpPr>
          <p:cNvPr id="12" name="Rectangle 2"/>
          <p:cNvSpPr txBox="1">
            <a:spLocks noChangeArrowheads="1"/>
          </p:cNvSpPr>
          <p:nvPr/>
        </p:nvSpPr>
        <p:spPr>
          <a:xfrm>
            <a:off x="457200" y="441325"/>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Практические вопросы </a:t>
            </a:r>
          </a:p>
        </p:txBody>
      </p:sp>
    </p:spTree>
    <p:extLst>
      <p:ext uri="{BB962C8B-B14F-4D97-AF65-F5344CB8AC3E}">
        <p14:creationId xmlns:p14="http://schemas.microsoft.com/office/powerpoint/2010/main" val="727260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154238"/>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857250" y="2011363"/>
            <a:ext cx="3019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600">
              <a:solidFill>
                <a:srgbClr val="404040"/>
              </a:solidFill>
              <a:latin typeface="Tahoma" pitchFamily="34" charset="0"/>
              <a:cs typeface="Tahoma" pitchFamily="34" charset="0"/>
            </a:endParaRP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3</a:t>
            </a:fld>
            <a:endParaRPr lang="ru-RU" altLang="ru-RU" dirty="0"/>
          </a:p>
        </p:txBody>
      </p:sp>
      <p:sp>
        <p:nvSpPr>
          <p:cNvPr id="12" name="Rectangle 2"/>
          <p:cNvSpPr txBox="1">
            <a:spLocks noChangeArrowheads="1"/>
          </p:cNvSpPr>
          <p:nvPr/>
        </p:nvSpPr>
        <p:spPr>
          <a:xfrm>
            <a:off x="457200" y="441325"/>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1. МИССИЯ и ЦЕЛЬ</a:t>
            </a:r>
          </a:p>
        </p:txBody>
      </p:sp>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32040" y="1291880"/>
            <a:ext cx="4088136" cy="2156525"/>
          </a:xfrm>
          <a:prstGeom prst="rect">
            <a:avLst/>
          </a:prstGeom>
        </p:spPr>
      </p:pic>
      <p:sp>
        <p:nvSpPr>
          <p:cNvPr id="126983" name="Text Box 23"/>
          <p:cNvSpPr txBox="1">
            <a:spLocks noChangeArrowheads="1"/>
          </p:cNvSpPr>
          <p:nvPr/>
        </p:nvSpPr>
        <p:spPr bwMode="auto">
          <a:xfrm>
            <a:off x="532280" y="1593091"/>
            <a:ext cx="40397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ru-RU" altLang="ru-RU" sz="2000" dirty="0" smtClean="0">
                <a:solidFill>
                  <a:srgbClr val="480000"/>
                </a:solidFill>
                <a:latin typeface="Tahoma" pitchFamily="34" charset="0"/>
                <a:cs typeface="Tahoma" pitchFamily="34" charset="0"/>
              </a:rPr>
              <a:t>Что нам делать с миссией?</a:t>
            </a:r>
            <a:endParaRPr lang="ru-RU" altLang="ru-RU" sz="2000" dirty="0">
              <a:solidFill>
                <a:srgbClr val="480000"/>
              </a:solidFill>
              <a:latin typeface="Tahoma" pitchFamily="34" charset="0"/>
              <a:cs typeface="Tahoma" pitchFamily="34" charset="0"/>
            </a:endParaRPr>
          </a:p>
        </p:txBody>
      </p:sp>
      <p:grpSp>
        <p:nvGrpSpPr>
          <p:cNvPr id="4" name="Группа 3"/>
          <p:cNvGrpSpPr/>
          <p:nvPr/>
        </p:nvGrpSpPr>
        <p:grpSpPr>
          <a:xfrm>
            <a:off x="0" y="1255688"/>
            <a:ext cx="11178479" cy="5589240"/>
            <a:chOff x="179512" y="2713244"/>
            <a:chExt cx="11178479" cy="5589240"/>
          </a:xfrm>
        </p:grpSpPr>
        <p:pic>
          <p:nvPicPr>
            <p:cNvPr id="13" name="Рисунок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9512" y="2713244"/>
              <a:ext cx="11178479" cy="5589240"/>
            </a:xfrm>
            <a:prstGeom prst="rect">
              <a:avLst/>
            </a:prstGeom>
          </p:spPr>
        </p:pic>
        <p:sp>
          <p:nvSpPr>
            <p:cNvPr id="2" name="TextBox 1"/>
            <p:cNvSpPr txBox="1"/>
            <p:nvPr/>
          </p:nvSpPr>
          <p:spPr>
            <a:xfrm>
              <a:off x="7292552" y="3290678"/>
              <a:ext cx="1770036" cy="400110"/>
            </a:xfrm>
            <a:prstGeom prst="rect">
              <a:avLst/>
            </a:prstGeom>
            <a:noFill/>
          </p:spPr>
          <p:txBody>
            <a:bodyPr wrap="none" rtlCol="0">
              <a:spAutoFit/>
            </a:bodyPr>
            <a:lstStyle/>
            <a:p>
              <a:pPr eaLnBrk="1" hangingPunct="1">
                <a:spcBef>
                  <a:spcPct val="50000"/>
                </a:spcBef>
              </a:pPr>
              <a:r>
                <a:rPr lang="ru-RU" sz="2000" dirty="0">
                  <a:solidFill>
                    <a:srgbClr val="480000"/>
                  </a:solidFill>
                  <a:latin typeface="Tahoma" pitchFamily="34" charset="0"/>
                  <a:cs typeface="Tahoma" pitchFamily="34" charset="0"/>
                </a:rPr>
                <a:t>Миссия моя…</a:t>
              </a:r>
            </a:p>
          </p:txBody>
        </p:sp>
      </p:grpSp>
    </p:spTree>
    <p:extLst>
      <p:ext uri="{BB962C8B-B14F-4D97-AF65-F5344CB8AC3E}">
        <p14:creationId xmlns:p14="http://schemas.microsoft.com/office/powerpoint/2010/main" val="2271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26983"/>
                                        </p:tgtEl>
                                        <p:attrNameLst>
                                          <p:attrName>style.visibility</p:attrName>
                                        </p:attrNameLst>
                                      </p:cBhvr>
                                      <p:to>
                                        <p:strVal val="visible"/>
                                      </p:to>
                                    </p:set>
                                    <p:anim calcmode="lin" valueType="num">
                                      <p:cBhvr additive="base">
                                        <p:cTn id="12" dur="500" fill="hold"/>
                                        <p:tgtEl>
                                          <p:spTgt spid="126983"/>
                                        </p:tgtEl>
                                        <p:attrNameLst>
                                          <p:attrName>ppt_x</p:attrName>
                                        </p:attrNameLst>
                                      </p:cBhvr>
                                      <p:tavLst>
                                        <p:tav tm="0">
                                          <p:val>
                                            <p:strVal val="0-#ppt_w/2"/>
                                          </p:val>
                                        </p:tav>
                                        <p:tav tm="100000">
                                          <p:val>
                                            <p:strVal val="#ppt_x"/>
                                          </p:val>
                                        </p:tav>
                                      </p:tavLst>
                                    </p:anim>
                                    <p:anim calcmode="lin" valueType="num">
                                      <p:cBhvr additive="base">
                                        <p:cTn id="13" dur="500" fill="hold"/>
                                        <p:tgtEl>
                                          <p:spTgt spid="12698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154238"/>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2411760" y="1938898"/>
            <a:ext cx="64087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just" eaLnBrk="1" hangingPunct="1">
              <a:spcBef>
                <a:spcPct val="50000"/>
              </a:spcBef>
            </a:pPr>
            <a:r>
              <a:rPr lang="en-US" sz="1200" i="1" dirty="0" smtClean="0"/>
              <a:t>By uniting our strength in science and technology with a commitment to excellence in a comprehensive range of disciplines, NC State promotes an integrated approach to problem solving that transforms lives and provides leadership for social, economic, and technological development across North Carolina and around the world.</a:t>
            </a:r>
            <a:endParaRPr lang="ru-RU" altLang="ru-RU" sz="1200" i="1" dirty="0">
              <a:solidFill>
                <a:srgbClr val="404040"/>
              </a:solidFill>
              <a:latin typeface="Tahoma" pitchFamily="34" charset="0"/>
              <a:cs typeface="Tahoma" pitchFamily="34" charset="0"/>
            </a:endParaRPr>
          </a:p>
        </p:txBody>
      </p:sp>
      <p:sp>
        <p:nvSpPr>
          <p:cNvPr id="126983" name="Text Box 23"/>
          <p:cNvSpPr txBox="1">
            <a:spLocks noChangeArrowheads="1"/>
          </p:cNvSpPr>
          <p:nvPr/>
        </p:nvSpPr>
        <p:spPr bwMode="auto">
          <a:xfrm>
            <a:off x="539750" y="1274763"/>
            <a:ext cx="8280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ru-RU" altLang="ru-RU" sz="2000" dirty="0" smtClean="0">
                <a:solidFill>
                  <a:srgbClr val="A50021"/>
                </a:solidFill>
                <a:latin typeface="Tahoma" pitchFamily="34" charset="0"/>
                <a:cs typeface="Tahoma" pitchFamily="34" charset="0"/>
              </a:rPr>
              <a:t>Зарубежные вузы</a:t>
            </a:r>
            <a:endParaRPr lang="ru-RU" altLang="ru-RU" sz="2000" dirty="0">
              <a:solidFill>
                <a:srgbClr val="A50021"/>
              </a:solidFill>
              <a:latin typeface="Tahoma" pitchFamily="34" charset="0"/>
              <a:cs typeface="Tahoma" pitchFamily="34" charset="0"/>
            </a:endParaRP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4</a:t>
            </a:fld>
            <a:endParaRPr lang="ru-RU" altLang="ru-RU" dirty="0"/>
          </a:p>
        </p:txBody>
      </p:sp>
      <p:sp>
        <p:nvSpPr>
          <p:cNvPr id="12" name="Rectangle 2"/>
          <p:cNvSpPr txBox="1">
            <a:spLocks noChangeArrowheads="1"/>
          </p:cNvSpPr>
          <p:nvPr/>
        </p:nvSpPr>
        <p:spPr>
          <a:xfrm>
            <a:off x="457200" y="441325"/>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Образцы миссий</a:t>
            </a:r>
          </a:p>
        </p:txBody>
      </p:sp>
      <p:sp>
        <p:nvSpPr>
          <p:cNvPr id="14338" name="AutoShape 2" descr="Файл:Gazprom-Logo-rus.svg — Википедия"/>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1" name="TextBox 20"/>
          <p:cNvSpPr txBox="1"/>
          <p:nvPr/>
        </p:nvSpPr>
        <p:spPr>
          <a:xfrm>
            <a:off x="611560" y="1844824"/>
            <a:ext cx="1835696" cy="646331"/>
          </a:xfrm>
          <a:prstGeom prst="rect">
            <a:avLst/>
          </a:prstGeom>
          <a:noFill/>
        </p:spPr>
        <p:txBody>
          <a:bodyPr wrap="square" rtlCol="0">
            <a:spAutoFit/>
          </a:bodyPr>
          <a:lstStyle/>
          <a:p>
            <a:r>
              <a:rPr lang="en-US" dirty="0" smtClean="0">
                <a:solidFill>
                  <a:srgbClr val="C00000"/>
                </a:solidFill>
              </a:rPr>
              <a:t>North Carolina State University</a:t>
            </a:r>
            <a:endParaRPr lang="ru-RU" dirty="0">
              <a:solidFill>
                <a:srgbClr val="C00000"/>
              </a:solidFill>
            </a:endParaRPr>
          </a:p>
        </p:txBody>
      </p:sp>
      <p:sp>
        <p:nvSpPr>
          <p:cNvPr id="22" name="TextBox 21"/>
          <p:cNvSpPr txBox="1"/>
          <p:nvPr/>
        </p:nvSpPr>
        <p:spPr>
          <a:xfrm>
            <a:off x="2411760" y="1988840"/>
            <a:ext cx="6516216" cy="1015663"/>
          </a:xfrm>
          <a:prstGeom prst="rect">
            <a:avLst/>
          </a:prstGeom>
          <a:solidFill>
            <a:schemeClr val="bg1"/>
          </a:solidFill>
        </p:spPr>
        <p:txBody>
          <a:bodyPr wrap="square" rtlCol="0">
            <a:spAutoFit/>
          </a:bodyPr>
          <a:lstStyle/>
          <a:p>
            <a:pPr algn="just"/>
            <a:r>
              <a:rPr lang="ru-RU" sz="1200" i="1" dirty="0" smtClean="0"/>
              <a:t>Соединяя наши сильные стороны в науке и технологии с неуклонным стремлением к совершенству в преподавании всего комплекса дисциплин, Университет придерживается интегрированного подхода к решению проблем, который преображает жизнь и обеспечивает руководство социальным, экономическим и технологическим развитием Северной Каролины и всего мира.</a:t>
            </a:r>
            <a:endParaRPr lang="ru-RU" sz="1200" i="1" dirty="0"/>
          </a:p>
        </p:txBody>
      </p:sp>
      <p:sp>
        <p:nvSpPr>
          <p:cNvPr id="27" name="TextBox 26"/>
          <p:cNvSpPr txBox="1"/>
          <p:nvPr/>
        </p:nvSpPr>
        <p:spPr>
          <a:xfrm>
            <a:off x="2411760" y="3645024"/>
            <a:ext cx="5796136" cy="2492990"/>
          </a:xfrm>
          <a:prstGeom prst="rect">
            <a:avLst/>
          </a:prstGeom>
          <a:noFill/>
        </p:spPr>
        <p:txBody>
          <a:bodyPr wrap="square" rtlCol="0">
            <a:spAutoFit/>
          </a:bodyPr>
          <a:lstStyle/>
          <a:p>
            <a:pPr algn="just"/>
            <a:r>
              <a:rPr lang="fr-FR" sz="1200" i="1" dirty="0" smtClean="0"/>
              <a:t>Créée par le Général de Gaulle le 9 octobre 1945, l’École nationale d’administration a pour principes fondateurs de démocratiser l’accès à la haute fonction publique et de professionnaliser la formation des hauts fonctionnaires.</a:t>
            </a:r>
          </a:p>
          <a:p>
            <a:pPr algn="just"/>
            <a:r>
              <a:rPr lang="fr-FR" sz="1200" b="1" i="1" dirty="0" smtClean="0"/>
              <a:t>L'ENA a pour missions</a:t>
            </a:r>
          </a:p>
          <a:p>
            <a:pPr algn="just"/>
            <a:r>
              <a:rPr lang="fr-FR" sz="1200" i="1" dirty="0" smtClean="0"/>
              <a:t>Le recrutement et la formation initiale des hauts fonctionnaires français et étrangers</a:t>
            </a:r>
          </a:p>
          <a:p>
            <a:pPr algn="just"/>
            <a:r>
              <a:rPr lang="fr-FR" sz="1200" i="1" dirty="0" smtClean="0"/>
              <a:t>La formation continue et le perfectionnement de fonctionnaires français et étrangers, dans le cadre de sessions de courte ou de longue durée</a:t>
            </a:r>
          </a:p>
          <a:p>
            <a:pPr algn="just"/>
            <a:r>
              <a:rPr lang="fr-FR" sz="1200" i="1" dirty="0" smtClean="0"/>
              <a:t>Les relations européennes et internationales bilatérales et multilatérales en matière de gouvernance publique et d’administration</a:t>
            </a:r>
          </a:p>
          <a:p>
            <a:pPr algn="just"/>
            <a:r>
              <a:rPr lang="fr-FR" sz="1200" i="1" dirty="0" smtClean="0"/>
              <a:t>La formation aux questions européennes et la préparation aux concours d’entrée dans les institutions européennes</a:t>
            </a:r>
          </a:p>
          <a:p>
            <a:pPr algn="just"/>
            <a:endParaRPr lang="ru-RU" sz="1200" i="1" dirty="0"/>
          </a:p>
        </p:txBody>
      </p:sp>
      <p:pic>
        <p:nvPicPr>
          <p:cNvPr id="14345" name="Picture 9"/>
          <p:cNvPicPr>
            <a:picLocks noChangeAspect="1" noChangeArrowheads="1"/>
          </p:cNvPicPr>
          <p:nvPr/>
        </p:nvPicPr>
        <p:blipFill>
          <a:blip r:embed="rId6" cstate="print"/>
          <a:srcRect/>
          <a:stretch>
            <a:fillRect/>
          </a:stretch>
        </p:blipFill>
        <p:spPr bwMode="auto">
          <a:xfrm>
            <a:off x="611560" y="3573016"/>
            <a:ext cx="1720284" cy="939949"/>
          </a:xfrm>
          <a:prstGeom prst="rect">
            <a:avLst/>
          </a:prstGeom>
          <a:noFill/>
          <a:ln w="9525">
            <a:noFill/>
            <a:miter lim="800000"/>
            <a:headEnd/>
            <a:tailEnd/>
          </a:ln>
        </p:spPr>
      </p:pic>
      <p:sp>
        <p:nvSpPr>
          <p:cNvPr id="30" name="TextBox 29"/>
          <p:cNvSpPr txBox="1"/>
          <p:nvPr/>
        </p:nvSpPr>
        <p:spPr>
          <a:xfrm>
            <a:off x="2411760" y="3626346"/>
            <a:ext cx="6552728" cy="2492990"/>
          </a:xfrm>
          <a:prstGeom prst="rect">
            <a:avLst/>
          </a:prstGeom>
          <a:solidFill>
            <a:schemeClr val="bg1"/>
          </a:solidFill>
        </p:spPr>
        <p:txBody>
          <a:bodyPr wrap="square" rtlCol="0">
            <a:spAutoFit/>
          </a:bodyPr>
          <a:lstStyle/>
          <a:p>
            <a:pPr algn="just"/>
            <a:r>
              <a:rPr lang="ru-RU" sz="1200" i="1" dirty="0" smtClean="0"/>
              <a:t>Созданная генералом де Голлем 9 октября 1945 года Национальная школа управления основана на принципах демократизации доступа к высшим государственным должностям и повышения профессионального уровня подготовки высших государственных служащих. </a:t>
            </a:r>
          </a:p>
          <a:p>
            <a:pPr algn="just"/>
            <a:r>
              <a:rPr lang="ru-RU" sz="1200" b="1" i="1" dirty="0" smtClean="0"/>
              <a:t>Миссии ENA: </a:t>
            </a:r>
          </a:p>
          <a:p>
            <a:pPr algn="just">
              <a:buFont typeface="Arial" pitchFamily="34" charset="0"/>
              <a:buChar char="•"/>
            </a:pPr>
            <a:r>
              <a:rPr lang="ru-RU" sz="1200" i="1" dirty="0" smtClean="0"/>
              <a:t>  Набор и начальное обучение высокопоставленных французских и иностранных должностных лиц </a:t>
            </a:r>
          </a:p>
          <a:p>
            <a:pPr algn="just">
              <a:buFont typeface="Arial" pitchFamily="34" charset="0"/>
              <a:buChar char="•"/>
            </a:pPr>
            <a:r>
              <a:rPr lang="ru-RU" sz="1200" i="1" dirty="0" smtClean="0"/>
              <a:t>  Непрерывное обучение и повышение квалификации для французских и иностранных официальных лиц, короткие или длительные сессии </a:t>
            </a:r>
          </a:p>
          <a:p>
            <a:pPr algn="just">
              <a:buFont typeface="Arial" pitchFamily="34" charset="0"/>
              <a:buChar char="•"/>
            </a:pPr>
            <a:r>
              <a:rPr lang="ru-RU" sz="1200" i="1" dirty="0" smtClean="0"/>
              <a:t>  Двусторонние и многосторонние европейские и международные отношения в области государственного управления и администрирования </a:t>
            </a:r>
          </a:p>
          <a:p>
            <a:pPr algn="just">
              <a:buFont typeface="Arial" pitchFamily="34" charset="0"/>
              <a:buChar char="•"/>
            </a:pPr>
            <a:r>
              <a:rPr lang="ru-RU" sz="1200" i="1" dirty="0" smtClean="0"/>
              <a:t>  Обучение решению задач общеевропейского уровня и подготовка к вступительным экзаменам в европейские вузы</a:t>
            </a:r>
            <a:endParaRPr lang="ru-RU" sz="1200" i="1" dirty="0"/>
          </a:p>
        </p:txBody>
      </p:sp>
    </p:spTree>
    <p:extLst>
      <p:ext uri="{BB962C8B-B14F-4D97-AF65-F5344CB8AC3E}">
        <p14:creationId xmlns:p14="http://schemas.microsoft.com/office/powerpoint/2010/main" val="293626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6981"/>
                                        </p:tgtEl>
                                        <p:attrNameLst>
                                          <p:attrName>style.visibility</p:attrName>
                                        </p:attrNameLst>
                                      </p:cBhvr>
                                      <p:to>
                                        <p:strVal val="visible"/>
                                      </p:to>
                                    </p:set>
                                    <p:animEffect transition="in" filter="wipe(down)">
                                      <p:cBhvr>
                                        <p:cTn id="10" dur="500"/>
                                        <p:tgtEl>
                                          <p:spTgt spid="12698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up)">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down)">
                                      <p:cBhvr>
                                        <p:cTn id="20" dur="500"/>
                                        <p:tgtEl>
                                          <p:spTgt spid="27"/>
                                        </p:tgtEl>
                                      </p:cBhvr>
                                    </p:animEffect>
                                  </p:childTnLst>
                                </p:cTn>
                              </p:par>
                              <p:par>
                                <p:cTn id="21" presetID="22" presetClass="entr" presetSubtype="4" fill="hold" nodeType="withEffect">
                                  <p:stCondLst>
                                    <p:cond delay="0"/>
                                  </p:stCondLst>
                                  <p:childTnLst>
                                    <p:set>
                                      <p:cBhvr>
                                        <p:cTn id="22" dur="1" fill="hold">
                                          <p:stCondLst>
                                            <p:cond delay="0"/>
                                          </p:stCondLst>
                                        </p:cTn>
                                        <p:tgtEl>
                                          <p:spTgt spid="14345"/>
                                        </p:tgtEl>
                                        <p:attrNameLst>
                                          <p:attrName>style.visibility</p:attrName>
                                        </p:attrNameLst>
                                      </p:cBhvr>
                                      <p:to>
                                        <p:strVal val="visible"/>
                                      </p:to>
                                    </p:set>
                                    <p:animEffect transition="in" filter="wipe(down)">
                                      <p:cBhvr>
                                        <p:cTn id="23" dur="500"/>
                                        <p:tgtEl>
                                          <p:spTgt spid="1434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up)">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1" grpId="0"/>
      <p:bldP spid="21" grpId="0"/>
      <p:bldP spid="22" grpId="0" animBg="1"/>
      <p:bldP spid="27" grpId="0"/>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298254"/>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3" name="Text Box 23"/>
          <p:cNvSpPr txBox="1">
            <a:spLocks noChangeArrowheads="1"/>
          </p:cNvSpPr>
          <p:nvPr/>
        </p:nvSpPr>
        <p:spPr bwMode="auto">
          <a:xfrm>
            <a:off x="539750" y="1274763"/>
            <a:ext cx="8280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ru-RU" altLang="ru-RU" sz="2000" dirty="0" smtClean="0">
                <a:solidFill>
                  <a:srgbClr val="A50021"/>
                </a:solidFill>
                <a:latin typeface="Tahoma" pitchFamily="34" charset="0"/>
                <a:cs typeface="Tahoma" pitchFamily="34" charset="0"/>
              </a:rPr>
              <a:t>Российские образовательные программы</a:t>
            </a:r>
            <a:endParaRPr lang="ru-RU" altLang="ru-RU" sz="2000" dirty="0">
              <a:solidFill>
                <a:srgbClr val="A50021"/>
              </a:solidFill>
              <a:latin typeface="Tahoma" pitchFamily="34" charset="0"/>
              <a:cs typeface="Tahoma" pitchFamily="34" charset="0"/>
            </a:endParaRP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5</a:t>
            </a:fld>
            <a:endParaRPr lang="ru-RU" altLang="ru-RU" dirty="0"/>
          </a:p>
        </p:txBody>
      </p:sp>
      <p:sp>
        <p:nvSpPr>
          <p:cNvPr id="12" name="Rectangle 2"/>
          <p:cNvSpPr txBox="1">
            <a:spLocks noChangeArrowheads="1"/>
          </p:cNvSpPr>
          <p:nvPr/>
        </p:nvSpPr>
        <p:spPr>
          <a:xfrm>
            <a:off x="457200" y="441325"/>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Образцы миссий</a:t>
            </a:r>
          </a:p>
        </p:txBody>
      </p:sp>
      <p:sp>
        <p:nvSpPr>
          <p:cNvPr id="14338" name="AutoShape 2" descr="Файл:Gazprom-Logo-rus.svg — Википедия"/>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3" name="TextBox 22"/>
          <p:cNvSpPr txBox="1"/>
          <p:nvPr/>
        </p:nvSpPr>
        <p:spPr>
          <a:xfrm>
            <a:off x="3969506" y="3070883"/>
            <a:ext cx="4209555" cy="1938992"/>
          </a:xfrm>
          <a:prstGeom prst="rect">
            <a:avLst/>
          </a:prstGeom>
          <a:noFill/>
        </p:spPr>
        <p:txBody>
          <a:bodyPr wrap="square" rtlCol="0">
            <a:spAutoFit/>
          </a:bodyPr>
          <a:lstStyle/>
          <a:p>
            <a:pPr algn="just"/>
            <a:r>
              <a:rPr lang="ru-RU" sz="2000" i="1" dirty="0" smtClean="0"/>
              <a:t>Качественный рост знаний руководителей и специалистов предприятий различных организационно-правовых форм и приобретение ими новых компетенций</a:t>
            </a:r>
            <a:endParaRPr lang="ru-RU" sz="2000" i="1" dirty="0"/>
          </a:p>
        </p:txBody>
      </p:sp>
      <p:sp>
        <p:nvSpPr>
          <p:cNvPr id="26" name="TextBox 25"/>
          <p:cNvSpPr txBox="1"/>
          <p:nvPr/>
        </p:nvSpPr>
        <p:spPr>
          <a:xfrm>
            <a:off x="552419" y="3494279"/>
            <a:ext cx="3299356" cy="1461939"/>
          </a:xfrm>
          <a:prstGeom prst="rect">
            <a:avLst/>
          </a:prstGeom>
          <a:noFill/>
        </p:spPr>
        <p:txBody>
          <a:bodyPr wrap="square" rtlCol="0">
            <a:spAutoFit/>
          </a:bodyPr>
          <a:lstStyle/>
          <a:p>
            <a:r>
              <a:rPr lang="ru-RU" sz="1600" dirty="0" smtClean="0">
                <a:solidFill>
                  <a:schemeClr val="bg2">
                    <a:lumMod val="10000"/>
                  </a:schemeClr>
                </a:solidFill>
              </a:rPr>
              <a:t>Школа бизнеса и международных компетенций МГИМО</a:t>
            </a:r>
          </a:p>
          <a:p>
            <a:pPr>
              <a:spcBef>
                <a:spcPts val="600"/>
              </a:spcBef>
            </a:pPr>
            <a:r>
              <a:rPr lang="ru-RU" sz="1600" dirty="0" smtClean="0">
                <a:solidFill>
                  <a:schemeClr val="bg2">
                    <a:lumMod val="10000"/>
                  </a:schemeClr>
                </a:solidFill>
              </a:rPr>
              <a:t>Программа МВА</a:t>
            </a:r>
            <a:endParaRPr lang="ru-RU" sz="1600" dirty="0" smtClean="0">
              <a:solidFill>
                <a:schemeClr val="bg2">
                  <a:lumMod val="10000"/>
                </a:schemeClr>
              </a:solidFill>
              <a:hlinkClick r:id="rId6"/>
            </a:endParaRPr>
          </a:p>
          <a:p>
            <a:endParaRPr lang="ru-RU" sz="2000" dirty="0"/>
          </a:p>
        </p:txBody>
      </p:sp>
      <p:pic>
        <p:nvPicPr>
          <p:cNvPr id="43012" name="Picture 4"/>
          <p:cNvPicPr>
            <a:picLocks noChangeAspect="1" noChangeArrowheads="1"/>
          </p:cNvPicPr>
          <p:nvPr/>
        </p:nvPicPr>
        <p:blipFill>
          <a:blip r:embed="rId7" cstate="print"/>
          <a:srcRect/>
          <a:stretch>
            <a:fillRect/>
          </a:stretch>
        </p:blipFill>
        <p:spPr bwMode="auto">
          <a:xfrm>
            <a:off x="717305" y="2205045"/>
            <a:ext cx="1086140" cy="1252438"/>
          </a:xfrm>
          <a:prstGeom prst="rect">
            <a:avLst/>
          </a:prstGeom>
          <a:noFill/>
          <a:ln w="9525">
            <a:noFill/>
            <a:miter lim="800000"/>
            <a:headEnd/>
            <a:tailEnd/>
          </a:ln>
        </p:spPr>
      </p:pic>
      <p:sp>
        <p:nvSpPr>
          <p:cNvPr id="2" name="TextBox 1"/>
          <p:cNvSpPr txBox="1"/>
          <p:nvPr/>
        </p:nvSpPr>
        <p:spPr>
          <a:xfrm>
            <a:off x="2508817" y="2070946"/>
            <a:ext cx="5670244" cy="3170099"/>
          </a:xfrm>
          <a:prstGeom prst="rect">
            <a:avLst/>
          </a:prstGeom>
          <a:solidFill>
            <a:schemeClr val="bg1"/>
          </a:solidFill>
        </p:spPr>
        <p:txBody>
          <a:bodyPr wrap="square" rtlCol="0">
            <a:spAutoFit/>
          </a:bodyPr>
          <a:lstStyle/>
          <a:p>
            <a:pPr algn="just"/>
            <a:r>
              <a:rPr lang="ru-RU" sz="2000" i="1" dirty="0"/>
              <a:t>Миссия ОПОП по направлению подготовки магистров 210100 «Электроника и </a:t>
            </a:r>
            <a:r>
              <a:rPr lang="ru-RU" sz="2000" i="1" dirty="0" err="1"/>
              <a:t>наноэлектроника</a:t>
            </a:r>
            <a:r>
              <a:rPr lang="ru-RU" sz="2000" i="1" dirty="0"/>
              <a:t>» - развитие у студентов личностных качеств, а также формирование общекультурных- универсальных (общенаучных, социально-личностных, инструментальных) и профессиональных компетенций в соответствии с требованиями ФГОС ВПО по данному 5 направлению </a:t>
            </a:r>
            <a:r>
              <a:rPr lang="ru-RU" sz="2000" i="1" dirty="0" smtClean="0"/>
              <a:t>подготовки…</a:t>
            </a:r>
            <a:endParaRPr lang="ru-RU" sz="2000" i="1" dirty="0"/>
          </a:p>
        </p:txBody>
      </p:sp>
      <p:pic>
        <p:nvPicPr>
          <p:cNvPr id="1026" name="Picture 2" descr="https://dep_nime.pnzgu.ru/files/design/logos/56_logo.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898" y="2054893"/>
            <a:ext cx="1447212" cy="1447214"/>
          </a:xfrm>
          <a:prstGeom prst="rect">
            <a:avLst/>
          </a:prstGeom>
          <a:solidFill>
            <a:schemeClr val="bg1"/>
          </a:solidFill>
        </p:spPr>
      </p:pic>
      <p:sp>
        <p:nvSpPr>
          <p:cNvPr id="4" name="TextBox 3"/>
          <p:cNvSpPr txBox="1"/>
          <p:nvPr/>
        </p:nvSpPr>
        <p:spPr>
          <a:xfrm>
            <a:off x="499718" y="3514512"/>
            <a:ext cx="2009099" cy="1323439"/>
          </a:xfrm>
          <a:prstGeom prst="rect">
            <a:avLst/>
          </a:prstGeom>
          <a:solidFill>
            <a:schemeClr val="bg1"/>
          </a:solidFill>
        </p:spPr>
        <p:txBody>
          <a:bodyPr wrap="square" rtlCol="0">
            <a:spAutoFit/>
          </a:bodyPr>
          <a:lstStyle/>
          <a:p>
            <a:r>
              <a:rPr lang="ru-RU" sz="1600" dirty="0">
                <a:solidFill>
                  <a:schemeClr val="bg2">
                    <a:lumMod val="10000"/>
                  </a:schemeClr>
                </a:solidFill>
              </a:rPr>
              <a:t>Пензенский государственный </a:t>
            </a:r>
            <a:r>
              <a:rPr lang="ru-RU" sz="1600" dirty="0" smtClean="0">
                <a:solidFill>
                  <a:schemeClr val="bg2">
                    <a:lumMod val="10000"/>
                  </a:schemeClr>
                </a:solidFill>
              </a:rPr>
              <a:t>университет</a:t>
            </a:r>
          </a:p>
          <a:p>
            <a:endParaRPr lang="ru-RU" sz="1600" dirty="0">
              <a:solidFill>
                <a:schemeClr val="bg2">
                  <a:lumMod val="10000"/>
                </a:schemeClr>
              </a:solidFill>
            </a:endParaRPr>
          </a:p>
          <a:p>
            <a:endParaRPr lang="ru-RU" sz="1600" dirty="0">
              <a:solidFill>
                <a:schemeClr val="bg2">
                  <a:lumMod val="10000"/>
                </a:schemeClr>
              </a:solidFill>
            </a:endParaRPr>
          </a:p>
        </p:txBody>
      </p:sp>
      <p:sp>
        <p:nvSpPr>
          <p:cNvPr id="5" name="TextBox 4"/>
          <p:cNvSpPr txBox="1"/>
          <p:nvPr/>
        </p:nvSpPr>
        <p:spPr>
          <a:xfrm>
            <a:off x="2401484" y="1875505"/>
            <a:ext cx="5936693" cy="4524315"/>
          </a:xfrm>
          <a:prstGeom prst="rect">
            <a:avLst/>
          </a:prstGeom>
          <a:solidFill>
            <a:schemeClr val="bg1"/>
          </a:solidFill>
        </p:spPr>
        <p:txBody>
          <a:bodyPr wrap="square" rtlCol="0">
            <a:spAutoFit/>
          </a:bodyPr>
          <a:lstStyle/>
          <a:p>
            <a:r>
              <a:rPr lang="ru-RU" sz="1600" b="1" i="1" dirty="0"/>
              <a:t>Миссия и цель программы "МВА"</a:t>
            </a:r>
          </a:p>
          <a:p>
            <a:r>
              <a:rPr lang="ru-RU" sz="1600" b="1" i="1" dirty="0"/>
              <a:t>Цель: формирование профессиональных менеджеров, обладающих современными знаниями, навыками и умениями в области бизнеса, способных эффективно управлять компаниями на конкурентных рынках.</a:t>
            </a:r>
            <a:endParaRPr lang="ru-RU" sz="1600" i="1" dirty="0"/>
          </a:p>
          <a:p>
            <a:r>
              <a:rPr lang="ru-RU" sz="1600" i="1" dirty="0"/>
              <a:t>Обучаясь на программе МВА, студенты:</a:t>
            </a:r>
          </a:p>
          <a:p>
            <a:pPr marL="171450" indent="-171450">
              <a:buFont typeface="Arial" panose="020B0604020202020204" pitchFamily="34" charset="0"/>
              <a:buChar char="•"/>
            </a:pPr>
            <a:r>
              <a:rPr lang="ru-RU" sz="1600" i="1" dirty="0"/>
              <a:t>осваивают </a:t>
            </a:r>
            <a:r>
              <a:rPr lang="ru-RU" sz="1600" i="1" dirty="0" smtClean="0"/>
              <a:t>базовые экономические и управленческие дисциплины;</a:t>
            </a:r>
          </a:p>
          <a:p>
            <a:pPr marL="171450" indent="-171450">
              <a:buFont typeface="Arial" panose="020B0604020202020204" pitchFamily="34" charset="0"/>
              <a:buChar char="•"/>
            </a:pPr>
            <a:r>
              <a:rPr lang="ru-RU" sz="1600" i="1" dirty="0" smtClean="0"/>
              <a:t>изучают глобальную среду бизнеса;</a:t>
            </a:r>
          </a:p>
          <a:p>
            <a:pPr marL="171450" indent="-171450">
              <a:buFont typeface="Arial" panose="020B0604020202020204" pitchFamily="34" charset="0"/>
              <a:buChar char="•"/>
            </a:pPr>
            <a:r>
              <a:rPr lang="ru-RU" sz="1600" i="1" dirty="0"/>
              <a:t>вырабатывают умение принимать стратегические решения;</a:t>
            </a:r>
          </a:p>
          <a:p>
            <a:pPr marL="171450" indent="-171450">
              <a:buFont typeface="Arial" panose="020B0604020202020204" pitchFamily="34" charset="0"/>
              <a:buChar char="•"/>
            </a:pPr>
            <a:r>
              <a:rPr lang="ru-RU" sz="1600" i="1" dirty="0"/>
              <a:t>изучают процессы, протекающие внутри организации;</a:t>
            </a:r>
          </a:p>
          <a:p>
            <a:pPr marL="171450" indent="-171450">
              <a:buFont typeface="Arial" panose="020B0604020202020204" pitchFamily="34" charset="0"/>
              <a:buChar char="•"/>
            </a:pPr>
            <a:r>
              <a:rPr lang="ru-RU" sz="1600" i="1" dirty="0"/>
              <a:t>научаются эффективному поведению в организации;</a:t>
            </a:r>
          </a:p>
          <a:p>
            <a:pPr marL="171450" indent="-171450">
              <a:buFont typeface="Arial" panose="020B0604020202020204" pitchFamily="34" charset="0"/>
              <a:buChar char="•"/>
            </a:pPr>
            <a:r>
              <a:rPr lang="ru-RU" sz="1600" i="1" dirty="0"/>
              <a:t>развивают лидерские качества</a:t>
            </a:r>
            <a:r>
              <a:rPr lang="ru-RU" sz="1600" i="1" dirty="0" smtClean="0"/>
              <a:t>.</a:t>
            </a:r>
          </a:p>
          <a:p>
            <a:pPr marL="171450" indent="-171450">
              <a:buFont typeface="Arial" panose="020B0604020202020204" pitchFamily="34" charset="0"/>
              <a:buChar char="•"/>
            </a:pPr>
            <a:endParaRPr lang="ru-RU" sz="1600" i="1" dirty="0"/>
          </a:p>
          <a:p>
            <a:pPr marL="171450" indent="-171450">
              <a:buFont typeface="Arial" panose="020B0604020202020204" pitchFamily="34" charset="0"/>
              <a:buChar char="•"/>
            </a:pPr>
            <a:endParaRPr lang="ru-RU" sz="1600" i="1" dirty="0" smtClean="0"/>
          </a:p>
          <a:p>
            <a:pPr marL="171450" indent="-171450">
              <a:buFont typeface="Arial" panose="020B0604020202020204" pitchFamily="34" charset="0"/>
              <a:buChar char="•"/>
            </a:pPr>
            <a:endParaRPr lang="ru-RU" sz="1600" i="1" dirty="0"/>
          </a:p>
          <a:p>
            <a:pPr marL="171450" indent="-171450">
              <a:buFont typeface="Arial" panose="020B0604020202020204" pitchFamily="34" charset="0"/>
              <a:buChar char="•"/>
            </a:pPr>
            <a:endParaRPr lang="ru-RU" sz="1600" i="1" dirty="0"/>
          </a:p>
        </p:txBody>
      </p:sp>
      <p:sp>
        <p:nvSpPr>
          <p:cNvPr id="6" name="TextBox 5"/>
          <p:cNvSpPr txBox="1"/>
          <p:nvPr/>
        </p:nvSpPr>
        <p:spPr>
          <a:xfrm>
            <a:off x="393303" y="3573714"/>
            <a:ext cx="1836320" cy="1631216"/>
          </a:xfrm>
          <a:prstGeom prst="rect">
            <a:avLst/>
          </a:prstGeom>
          <a:solidFill>
            <a:schemeClr val="bg1"/>
          </a:solidFill>
        </p:spPr>
        <p:txBody>
          <a:bodyPr wrap="square" rtlCol="0">
            <a:spAutoFit/>
          </a:bodyPr>
          <a:lstStyle/>
          <a:p>
            <a:r>
              <a:rPr lang="ru-RU" sz="1600" dirty="0" smtClean="0">
                <a:solidFill>
                  <a:schemeClr val="bg2">
                    <a:lumMod val="10000"/>
                  </a:schemeClr>
                </a:solidFill>
              </a:rPr>
              <a:t>МГУ</a:t>
            </a:r>
          </a:p>
          <a:p>
            <a:pPr>
              <a:spcBef>
                <a:spcPts val="600"/>
              </a:spcBef>
            </a:pPr>
            <a:r>
              <a:rPr lang="ru-RU" sz="1600" dirty="0" smtClean="0">
                <a:solidFill>
                  <a:schemeClr val="bg2">
                    <a:lumMod val="10000"/>
                  </a:schemeClr>
                </a:solidFill>
              </a:rPr>
              <a:t>Программа </a:t>
            </a:r>
            <a:r>
              <a:rPr lang="en-US" sz="1600" dirty="0" smtClean="0">
                <a:solidFill>
                  <a:schemeClr val="bg2">
                    <a:lumMod val="10000"/>
                  </a:schemeClr>
                </a:solidFill>
              </a:rPr>
              <a:t>MBA</a:t>
            </a:r>
            <a:endParaRPr lang="ru-RU" sz="1600" dirty="0" smtClean="0">
              <a:solidFill>
                <a:schemeClr val="bg2">
                  <a:lumMod val="10000"/>
                </a:schemeClr>
              </a:solidFill>
            </a:endParaRPr>
          </a:p>
          <a:p>
            <a:pPr>
              <a:spcBef>
                <a:spcPts val="600"/>
              </a:spcBef>
            </a:pPr>
            <a:endParaRPr lang="ru-RU" sz="1600" dirty="0">
              <a:solidFill>
                <a:schemeClr val="bg2">
                  <a:lumMod val="10000"/>
                </a:schemeClr>
              </a:solidFill>
            </a:endParaRPr>
          </a:p>
          <a:p>
            <a:pPr>
              <a:spcBef>
                <a:spcPts val="600"/>
              </a:spcBef>
            </a:pPr>
            <a:endParaRPr lang="ru-RU" sz="1600" dirty="0" smtClean="0">
              <a:solidFill>
                <a:schemeClr val="bg2">
                  <a:lumMod val="10000"/>
                </a:schemeClr>
              </a:solidFill>
            </a:endParaRPr>
          </a:p>
          <a:p>
            <a:pPr>
              <a:spcBef>
                <a:spcPts val="600"/>
              </a:spcBef>
            </a:pPr>
            <a:endParaRPr lang="ru-RU" sz="1600" dirty="0">
              <a:solidFill>
                <a:schemeClr val="bg2">
                  <a:lumMod val="10000"/>
                </a:schemeClr>
              </a:solidFill>
            </a:endParaRPr>
          </a:p>
        </p:txBody>
      </p:sp>
      <p:pic>
        <p:nvPicPr>
          <p:cNvPr id="1028" name="Picture 4" descr="Логотип МГУ / Разное / TopLogos.ru"/>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3601" y="2095996"/>
            <a:ext cx="1476509" cy="1457485"/>
          </a:xfrm>
          <a:prstGeom prst="rect">
            <a:avLst/>
          </a:prstGeom>
          <a:solidFill>
            <a:schemeClr val="bg1"/>
          </a:solidFill>
        </p:spPr>
      </p:pic>
    </p:spTree>
    <p:extLst>
      <p:ext uri="{BB962C8B-B14F-4D97-AF65-F5344CB8AC3E}">
        <p14:creationId xmlns:p14="http://schemas.microsoft.com/office/powerpoint/2010/main" val="2936261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28"/>
                                        </p:tgtEl>
                                        <p:attrNameLst>
                                          <p:attrName>style.visibility</p:attrName>
                                        </p:attrNameLst>
                                      </p:cBhvr>
                                      <p:to>
                                        <p:strVal val="visible"/>
                                      </p:to>
                                    </p:set>
                                    <p:animEffect transition="in" filter="fade">
                                      <p:cBhvr>
                                        <p:cTn id="18" dur="500"/>
                                        <p:tgtEl>
                                          <p:spTgt spid="102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Равнобедренный треугольник 35"/>
          <p:cNvSpPr/>
          <p:nvPr/>
        </p:nvSpPr>
        <p:spPr>
          <a:xfrm rot="16200000">
            <a:off x="1889722" y="-405410"/>
            <a:ext cx="5340622" cy="8808917"/>
          </a:xfrm>
          <a:prstGeom prst="triangle">
            <a:avLst>
              <a:gd name="adj"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Равнобедренный треугольник 3"/>
          <p:cNvSpPr/>
          <p:nvPr/>
        </p:nvSpPr>
        <p:spPr>
          <a:xfrm rot="10800000" flipH="1">
            <a:off x="155574" y="1328737"/>
            <a:ext cx="8736905" cy="5268614"/>
          </a:xfrm>
          <a:prstGeom prst="triangle">
            <a:avLst>
              <a:gd name="adj" fmla="val 0"/>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37982"/>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154238"/>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6</a:t>
            </a:fld>
            <a:endParaRPr lang="ru-RU" altLang="ru-RU" dirty="0"/>
          </a:p>
        </p:txBody>
      </p:sp>
      <p:sp>
        <p:nvSpPr>
          <p:cNvPr id="14338" name="AutoShape 2" descr="Файл:Gazprom-Logo-rus.svg — Википедия"/>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8" name="Рисунок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5962" y="1412875"/>
            <a:ext cx="3090723" cy="1419305"/>
          </a:xfrm>
          <a:prstGeom prst="rect">
            <a:avLst/>
          </a:prstGeom>
          <a:ln>
            <a:solidFill>
              <a:schemeClr val="tx2">
                <a:lumMod val="20000"/>
                <a:lumOff val="80000"/>
              </a:schemeClr>
            </a:solidFill>
          </a:ln>
        </p:spPr>
      </p:pic>
      <p:pic>
        <p:nvPicPr>
          <p:cNvPr id="19" name="Picture 3"/>
          <p:cNvPicPr>
            <a:picLocks noChangeAspect="1" noChangeArrowheads="1"/>
          </p:cNvPicPr>
          <p:nvPr/>
        </p:nvPicPr>
        <p:blipFill>
          <a:blip r:embed="rId7" cstate="print"/>
          <a:srcRect/>
          <a:stretch>
            <a:fillRect/>
          </a:stretch>
        </p:blipFill>
        <p:spPr bwMode="auto">
          <a:xfrm>
            <a:off x="361136" y="1482495"/>
            <a:ext cx="537599" cy="480080"/>
          </a:xfrm>
          <a:prstGeom prst="rect">
            <a:avLst/>
          </a:prstGeom>
          <a:noFill/>
          <a:ln w="9525">
            <a:solidFill>
              <a:schemeClr val="tx2"/>
            </a:solidFill>
            <a:miter lim="800000"/>
            <a:headEnd/>
            <a:tailEnd/>
          </a:ln>
        </p:spPr>
      </p:pic>
      <p:pic>
        <p:nvPicPr>
          <p:cNvPr id="20" name="Picture 2" descr="Логотип Тюменского государственного университета"/>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8088" y="2312866"/>
            <a:ext cx="804453" cy="442449"/>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pic>
        <p:nvPicPr>
          <p:cNvPr id="23" name="Рисунок 22"/>
          <p:cNvPicPr>
            <a:picLocks noChangeAspect="1"/>
          </p:cNvPicPr>
          <p:nvPr/>
        </p:nvPicPr>
        <p:blipFill>
          <a:blip r:embed="rId9"/>
          <a:stretch>
            <a:fillRect/>
          </a:stretch>
        </p:blipFill>
        <p:spPr>
          <a:xfrm>
            <a:off x="3263648" y="1498725"/>
            <a:ext cx="475692" cy="475692"/>
          </a:xfrm>
          <a:prstGeom prst="rect">
            <a:avLst/>
          </a:prstGeom>
        </p:spPr>
      </p:pic>
      <p:pic>
        <p:nvPicPr>
          <p:cNvPr id="24" name="Рисунок 23"/>
          <p:cNvPicPr>
            <a:picLocks noChangeAspect="1"/>
          </p:cNvPicPr>
          <p:nvPr/>
        </p:nvPicPr>
        <p:blipFill>
          <a:blip r:embed="rId10"/>
          <a:stretch>
            <a:fillRect/>
          </a:stretch>
        </p:blipFill>
        <p:spPr>
          <a:xfrm>
            <a:off x="3212879" y="2055957"/>
            <a:ext cx="553026" cy="553026"/>
          </a:xfrm>
          <a:prstGeom prst="rect">
            <a:avLst/>
          </a:prstGeom>
        </p:spPr>
      </p:pic>
      <p:pic>
        <p:nvPicPr>
          <p:cNvPr id="25" name="Picture 8" descr="Файл:KU Leuven logo.svg — Википедия"/>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93957" y="2721778"/>
            <a:ext cx="465768" cy="168113"/>
          </a:xfrm>
          <a:prstGeom prst="rect">
            <a:avLst/>
          </a:prstGeom>
          <a:noFill/>
          <a:extLst>
            <a:ext uri="{909E8E84-426E-40DD-AFC4-6F175D3DCCD1}">
              <a14:hiddenFill xmlns:a14="http://schemas.microsoft.com/office/drawing/2010/main">
                <a:solidFill>
                  <a:srgbClr val="FFFFFF"/>
                </a:solidFill>
              </a14:hiddenFill>
            </a:ext>
          </a:extLst>
        </p:spPr>
      </p:pic>
      <p:pic>
        <p:nvPicPr>
          <p:cNvPr id="26" name="Рисунок 2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632880" y="4451582"/>
            <a:ext cx="4191585" cy="2114845"/>
          </a:xfrm>
          <a:prstGeom prst="rect">
            <a:avLst/>
          </a:prstGeom>
          <a:ln w="31750">
            <a:solidFill>
              <a:srgbClr val="CC0000"/>
            </a:solidFill>
          </a:ln>
          <a:scene3d>
            <a:camera prst="orthographicFront"/>
            <a:lightRig rig="threePt" dir="t"/>
          </a:scene3d>
          <a:sp3d>
            <a:bevelT w="190500" h="165100"/>
          </a:sp3d>
        </p:spPr>
      </p:pic>
      <p:sp>
        <p:nvSpPr>
          <p:cNvPr id="28" name="TextBox 27"/>
          <p:cNvSpPr txBox="1"/>
          <p:nvPr/>
        </p:nvSpPr>
        <p:spPr>
          <a:xfrm>
            <a:off x="3876129" y="1476196"/>
            <a:ext cx="4146207" cy="646331"/>
          </a:xfrm>
          <a:prstGeom prst="rect">
            <a:avLst/>
          </a:prstGeom>
          <a:noFill/>
        </p:spPr>
        <p:txBody>
          <a:bodyPr wrap="square" rtlCol="0">
            <a:spAutoFit/>
          </a:bodyPr>
          <a:lstStyle/>
          <a:p>
            <a:r>
              <a:rPr lang="ru-RU" dirty="0" smtClean="0">
                <a:solidFill>
                  <a:srgbClr val="002060"/>
                </a:solidFill>
              </a:rPr>
              <a:t>Миссии аккредитованных программ </a:t>
            </a:r>
            <a:br>
              <a:rPr lang="ru-RU" dirty="0" smtClean="0">
                <a:solidFill>
                  <a:srgbClr val="002060"/>
                </a:solidFill>
              </a:rPr>
            </a:br>
            <a:r>
              <a:rPr lang="ru-RU" dirty="0" smtClean="0">
                <a:solidFill>
                  <a:srgbClr val="002060"/>
                </a:solidFill>
              </a:rPr>
              <a:t>редко публикуются на сайтах</a:t>
            </a:r>
            <a:endParaRPr lang="ru-RU" dirty="0">
              <a:solidFill>
                <a:srgbClr val="002060"/>
              </a:solidFill>
            </a:endParaRPr>
          </a:p>
        </p:txBody>
      </p:sp>
      <p:sp>
        <p:nvSpPr>
          <p:cNvPr id="29" name="TextBox 28"/>
          <p:cNvSpPr txBox="1"/>
          <p:nvPr/>
        </p:nvSpPr>
        <p:spPr>
          <a:xfrm>
            <a:off x="4620037" y="3492400"/>
            <a:ext cx="4200435" cy="646331"/>
          </a:xfrm>
          <a:prstGeom prst="rect">
            <a:avLst/>
          </a:prstGeom>
          <a:noFill/>
        </p:spPr>
        <p:txBody>
          <a:bodyPr wrap="square" rtlCol="0">
            <a:spAutoFit/>
          </a:bodyPr>
          <a:lstStyle/>
          <a:p>
            <a:r>
              <a:rPr lang="ru-RU" dirty="0" smtClean="0">
                <a:solidFill>
                  <a:srgbClr val="C00000"/>
                </a:solidFill>
              </a:rPr>
              <a:t>Миссии аккредитованных программ </a:t>
            </a:r>
            <a:br>
              <a:rPr lang="ru-RU" dirty="0" smtClean="0">
                <a:solidFill>
                  <a:srgbClr val="C00000"/>
                </a:solidFill>
              </a:rPr>
            </a:br>
            <a:r>
              <a:rPr lang="ru-RU" dirty="0" smtClean="0">
                <a:solidFill>
                  <a:srgbClr val="C00000"/>
                </a:solidFill>
              </a:rPr>
              <a:t>в основном опубликованы</a:t>
            </a:r>
            <a:endParaRPr lang="ru-RU" dirty="0">
              <a:solidFill>
                <a:srgbClr val="C00000"/>
              </a:solidFill>
            </a:endParaRPr>
          </a:p>
        </p:txBody>
      </p:sp>
      <p:pic>
        <p:nvPicPr>
          <p:cNvPr id="31" name="Рисунок 3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7250" y="3727409"/>
            <a:ext cx="2278380" cy="1122559"/>
          </a:xfrm>
          <a:prstGeom prst="rect">
            <a:avLst/>
          </a:prstGeom>
          <a:ln>
            <a:solidFill>
              <a:schemeClr val="accent3">
                <a:lumMod val="60000"/>
                <a:lumOff val="40000"/>
              </a:schemeClr>
            </a:solidFill>
          </a:ln>
        </p:spPr>
      </p:pic>
      <p:pic>
        <p:nvPicPr>
          <p:cNvPr id="32" name="Picture 10" descr="http://gsb.almau.edu.kz/wp-content/uploads/2017/02/logo-gsb.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933575" y="4797152"/>
            <a:ext cx="543926" cy="219425"/>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FFFFFF"/>
                </a:solidFill>
              </a14:hiddenFill>
            </a:ext>
          </a:extLst>
        </p:spPr>
      </p:pic>
      <p:pic>
        <p:nvPicPr>
          <p:cNvPr id="33" name="Picture 12" descr="Институт Бизнеса Делового Администрирования, ИБДА, ИБДА АНХ, анх mba,  академия народного хозяйства, Институт Бизнеса и Делового Администрирования  (ИБДА) РАНХиГС"/>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73480" y="3679835"/>
            <a:ext cx="646583" cy="352387"/>
          </a:xfrm>
          <a:prstGeom prst="rect">
            <a:avLst/>
          </a:prstGeom>
          <a:noFill/>
          <a:ln w="3175">
            <a:solidFill>
              <a:schemeClr val="accent1">
                <a:lumMod val="60000"/>
                <a:lumOff val="40000"/>
              </a:schemeClr>
            </a:solidFill>
          </a:ln>
          <a:extLst>
            <a:ext uri="{909E8E84-426E-40DD-AFC4-6F175D3DCCD1}">
              <a14:hiddenFill xmlns:a14="http://schemas.microsoft.com/office/drawing/2010/main">
                <a:solidFill>
                  <a:srgbClr val="FFFFFF"/>
                </a:solidFill>
              </a14:hiddenFill>
            </a:ext>
          </a:extLst>
        </p:spPr>
      </p:pic>
      <p:pic>
        <p:nvPicPr>
          <p:cNvPr id="34" name="Picture 14" descr="Российский центр науки и культуры в Киеве"/>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91944" y="4221088"/>
            <a:ext cx="463632" cy="282783"/>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FFFFFF"/>
                </a:solidFill>
              </a14:hiddenFill>
            </a:ext>
          </a:extLst>
        </p:spPr>
      </p:pic>
      <p:pic>
        <p:nvPicPr>
          <p:cNvPr id="35" name="Picture 16" descr="Высшая Школа MBA Российской экономической академии им. Г. В. Плеханова,  высшая школа mba, РЭА Плеханова, mba Плеханова, mba integral, mba интергал, Плехановская  школа бизнеса Integral"/>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75741" y="4761461"/>
            <a:ext cx="596799" cy="325256"/>
          </a:xfrm>
          <a:prstGeom prst="rect">
            <a:avLst/>
          </a:prstGeom>
          <a:noFill/>
          <a:ln>
            <a:solidFill>
              <a:schemeClr val="accent1">
                <a:lumMod val="60000"/>
                <a:lumOff val="40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650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Рисунок 25" descr="зонтик схема.jpg"/>
          <p:cNvPicPr>
            <a:picLocks noChangeAspect="1"/>
          </p:cNvPicPr>
          <p:nvPr/>
        </p:nvPicPr>
        <p:blipFill>
          <a:blip r:embed="rId3" cstate="print"/>
          <a:stretch>
            <a:fillRect/>
          </a:stretch>
        </p:blipFill>
        <p:spPr>
          <a:xfrm>
            <a:off x="1619672" y="980728"/>
            <a:ext cx="6397988" cy="3888432"/>
          </a:xfrm>
          <a:prstGeom prst="rect">
            <a:avLst/>
          </a:prstGeom>
        </p:spPr>
      </p:pic>
      <p:pic>
        <p:nvPicPr>
          <p:cNvPr id="126978" name="Picture 32" descr="C:\Users\Roman\Desktop\concept .jpg"/>
          <p:cNvPicPr>
            <a:picLocks noChangeAspect="1" noChangeArrowheads="1"/>
          </p:cNvPicPr>
          <p:nvPr/>
        </p:nvPicPr>
        <p:blipFill>
          <a:blip r:embed="rId4"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123987" y="2050488"/>
            <a:ext cx="37310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703750" y="1908911"/>
            <a:ext cx="28965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600">
              <a:solidFill>
                <a:srgbClr val="404040"/>
              </a:solidFill>
              <a:latin typeface="Tahoma" pitchFamily="34" charset="0"/>
              <a:cs typeface="Tahoma" pitchFamily="34" charset="0"/>
            </a:endParaRPr>
          </a:p>
        </p:txBody>
      </p:sp>
      <p:pic>
        <p:nvPicPr>
          <p:cNvPr id="12698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2"/>
          <p:cNvSpPr txBox="1">
            <a:spLocks noChangeArrowheads="1"/>
          </p:cNvSpPr>
          <p:nvPr/>
        </p:nvSpPr>
        <p:spPr>
          <a:xfrm>
            <a:off x="430213" y="215173"/>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Философия программы</a:t>
            </a:r>
          </a:p>
        </p:txBody>
      </p:sp>
      <p:sp>
        <p:nvSpPr>
          <p:cNvPr id="3" name="Номер слайда 2"/>
          <p:cNvSpPr>
            <a:spLocks noGrp="1"/>
          </p:cNvSpPr>
          <p:nvPr>
            <p:ph type="sldNum" sz="quarter" idx="12"/>
          </p:nvPr>
        </p:nvSpPr>
        <p:spPr>
          <a:xfrm rot="19128601">
            <a:off x="1983696" y="1891011"/>
            <a:ext cx="2364703" cy="682010"/>
          </a:xfrm>
        </p:spPr>
        <p:txBody>
          <a:bodyPr/>
          <a:lstStyle/>
          <a:p>
            <a:pPr algn="l"/>
            <a:r>
              <a:rPr lang="ru-RU" sz="1000" b="1" i="1" dirty="0" smtClean="0">
                <a:solidFill>
                  <a:schemeClr val="accent4">
                    <a:lumMod val="50000"/>
                  </a:schemeClr>
                </a:solidFill>
              </a:rPr>
              <a:t>ЦА: </a:t>
            </a:r>
            <a:endParaRPr lang="ru-RU" sz="1000" b="1" i="1" dirty="0">
              <a:solidFill>
                <a:schemeClr val="accent4">
                  <a:lumMod val="50000"/>
                </a:schemeClr>
              </a:solidFill>
            </a:endParaRPr>
          </a:p>
          <a:p>
            <a:pPr marL="171450" indent="-171450" algn="l">
              <a:buFont typeface="Arial" pitchFamily="34" charset="0"/>
              <a:buChar char="•"/>
            </a:pPr>
            <a:r>
              <a:rPr lang="ru-RU" sz="800" i="1" dirty="0" smtClean="0">
                <a:solidFill>
                  <a:schemeClr val="accent4">
                    <a:lumMod val="50000"/>
                  </a:schemeClr>
                </a:solidFill>
              </a:rPr>
              <a:t>требования к </a:t>
            </a:r>
            <a:r>
              <a:rPr lang="ru-RU" sz="800" i="1" dirty="0">
                <a:solidFill>
                  <a:schemeClr val="accent4">
                    <a:lumMod val="50000"/>
                  </a:schemeClr>
                </a:solidFill>
              </a:rPr>
              <a:t>абитуриентам</a:t>
            </a:r>
          </a:p>
          <a:p>
            <a:pPr marL="171450" indent="-171450" algn="l">
              <a:buFont typeface="Arial" pitchFamily="34" charset="0"/>
              <a:buChar char="•"/>
            </a:pPr>
            <a:r>
              <a:rPr lang="ru-RU" sz="800" i="1" dirty="0" smtClean="0">
                <a:solidFill>
                  <a:schemeClr val="accent4">
                    <a:lumMod val="50000"/>
                  </a:schemeClr>
                </a:solidFill>
              </a:rPr>
              <a:t>ожидания от </a:t>
            </a:r>
            <a:r>
              <a:rPr lang="ru-RU" sz="800" i="1" dirty="0">
                <a:solidFill>
                  <a:schemeClr val="accent4">
                    <a:lumMod val="50000"/>
                  </a:schemeClr>
                </a:solidFill>
              </a:rPr>
              <a:t>обучения</a:t>
            </a:r>
          </a:p>
        </p:txBody>
      </p:sp>
      <p:sp>
        <p:nvSpPr>
          <p:cNvPr id="7" name="Прямоугольник 6"/>
          <p:cNvSpPr/>
          <p:nvPr/>
        </p:nvSpPr>
        <p:spPr>
          <a:xfrm rot="18531545">
            <a:off x="2781113" y="2228935"/>
            <a:ext cx="1784385" cy="507831"/>
          </a:xfrm>
          <a:prstGeom prst="rect">
            <a:avLst/>
          </a:prstGeom>
        </p:spPr>
        <p:txBody>
          <a:bodyPr wrap="square">
            <a:spAutoFit/>
          </a:bodyPr>
          <a:lstStyle/>
          <a:p>
            <a:r>
              <a:rPr lang="ru-RU" sz="900" b="1" i="1" dirty="0">
                <a:solidFill>
                  <a:schemeClr val="accent4">
                    <a:lumMod val="50000"/>
                  </a:schemeClr>
                </a:solidFill>
              </a:rPr>
              <a:t>Учебный план:</a:t>
            </a:r>
          </a:p>
          <a:p>
            <a:pPr marL="171450" indent="-171450">
              <a:buFont typeface="Arial" panose="020B0604020202020204" pitchFamily="34" charset="0"/>
              <a:buChar char="•"/>
            </a:pPr>
            <a:r>
              <a:rPr lang="ru-RU" sz="900" i="1" dirty="0">
                <a:solidFill>
                  <a:schemeClr val="accent4">
                    <a:lumMod val="50000"/>
                  </a:schemeClr>
                </a:solidFill>
              </a:rPr>
              <a:t>компетенции</a:t>
            </a:r>
          </a:p>
          <a:p>
            <a:pPr marL="171450" indent="-171450">
              <a:buFont typeface="Arial" panose="020B0604020202020204" pitchFamily="34" charset="0"/>
              <a:buChar char="•"/>
            </a:pPr>
            <a:r>
              <a:rPr lang="ru-RU" sz="900" i="1" dirty="0">
                <a:solidFill>
                  <a:schemeClr val="accent4">
                    <a:lumMod val="50000"/>
                  </a:schemeClr>
                </a:solidFill>
              </a:rPr>
              <a:t>баланс дисциплин</a:t>
            </a:r>
          </a:p>
        </p:txBody>
      </p:sp>
      <p:sp>
        <p:nvSpPr>
          <p:cNvPr id="9" name="Прямоугольник 8"/>
          <p:cNvSpPr/>
          <p:nvPr/>
        </p:nvSpPr>
        <p:spPr>
          <a:xfrm>
            <a:off x="4067944" y="2444695"/>
            <a:ext cx="1368152" cy="1200329"/>
          </a:xfrm>
          <a:prstGeom prst="rect">
            <a:avLst/>
          </a:prstGeom>
        </p:spPr>
        <p:txBody>
          <a:bodyPr wrap="square">
            <a:spAutoFit/>
          </a:bodyPr>
          <a:lstStyle/>
          <a:p>
            <a:pPr algn="ctr"/>
            <a:r>
              <a:rPr lang="ru-RU" sz="900" b="1" i="1" dirty="0">
                <a:solidFill>
                  <a:schemeClr val="accent4">
                    <a:lumMod val="50000"/>
                  </a:schemeClr>
                </a:solidFill>
              </a:rPr>
              <a:t>ППС:</a:t>
            </a:r>
          </a:p>
          <a:p>
            <a:pPr marL="171450" indent="-171450">
              <a:buFont typeface="Arial" panose="020B0604020202020204" pitchFamily="34" charset="0"/>
              <a:buChar char="•"/>
            </a:pPr>
            <a:r>
              <a:rPr lang="ru-RU" sz="900" i="1" dirty="0" smtClean="0">
                <a:solidFill>
                  <a:schemeClr val="accent4">
                    <a:lumMod val="50000"/>
                  </a:schemeClr>
                </a:solidFill>
              </a:rPr>
              <a:t>вузовские преподаватели, эксперты-практики;</a:t>
            </a:r>
            <a:endParaRPr lang="ru-RU" sz="900" i="1" dirty="0">
              <a:solidFill>
                <a:schemeClr val="accent4">
                  <a:lumMod val="50000"/>
                </a:schemeClr>
              </a:solidFill>
            </a:endParaRPr>
          </a:p>
          <a:p>
            <a:pPr marL="171450" indent="-171450">
              <a:buFont typeface="Arial" panose="020B0604020202020204" pitchFamily="34" charset="0"/>
              <a:buChar char="•"/>
            </a:pPr>
            <a:r>
              <a:rPr lang="ru-RU" sz="900" i="1" dirty="0">
                <a:solidFill>
                  <a:schemeClr val="accent4">
                    <a:lumMod val="50000"/>
                  </a:schemeClr>
                </a:solidFill>
              </a:rPr>
              <a:t>опыт работы с взрослой аудиторией</a:t>
            </a:r>
          </a:p>
        </p:txBody>
      </p:sp>
      <p:sp>
        <p:nvSpPr>
          <p:cNvPr id="11" name="Прямоугольник 10"/>
          <p:cNvSpPr/>
          <p:nvPr/>
        </p:nvSpPr>
        <p:spPr>
          <a:xfrm rot="3125203">
            <a:off x="4946362" y="2641637"/>
            <a:ext cx="2085573" cy="507831"/>
          </a:xfrm>
          <a:prstGeom prst="rect">
            <a:avLst/>
          </a:prstGeom>
        </p:spPr>
        <p:txBody>
          <a:bodyPr wrap="square">
            <a:spAutoFit/>
          </a:bodyPr>
          <a:lstStyle/>
          <a:p>
            <a:r>
              <a:rPr lang="ru-RU" sz="900" b="1" i="1" dirty="0">
                <a:solidFill>
                  <a:schemeClr val="accent4">
                    <a:lumMod val="50000"/>
                  </a:schemeClr>
                </a:solidFill>
              </a:rPr>
              <a:t>Процесс обучения:</a:t>
            </a:r>
          </a:p>
          <a:p>
            <a:pPr marL="171450" indent="-171450">
              <a:buFont typeface="Arial" panose="020B0604020202020204" pitchFamily="34" charset="0"/>
              <a:buChar char="•"/>
            </a:pPr>
            <a:r>
              <a:rPr lang="ru-RU" sz="900" i="1" dirty="0">
                <a:solidFill>
                  <a:schemeClr val="accent4">
                    <a:lumMod val="50000"/>
                  </a:schemeClr>
                </a:solidFill>
              </a:rPr>
              <a:t>баланс теории и практики</a:t>
            </a:r>
          </a:p>
          <a:p>
            <a:pPr marL="171450" indent="-171450">
              <a:buFont typeface="Arial" panose="020B0604020202020204" pitchFamily="34" charset="0"/>
              <a:buChar char="•"/>
            </a:pPr>
            <a:r>
              <a:rPr lang="ru-RU" sz="900" i="1" dirty="0" smtClean="0">
                <a:solidFill>
                  <a:schemeClr val="accent4">
                    <a:lumMod val="50000"/>
                  </a:schemeClr>
                </a:solidFill>
              </a:rPr>
              <a:t>методы обучения</a:t>
            </a:r>
            <a:endParaRPr lang="ru-RU" sz="900" i="1" dirty="0">
              <a:solidFill>
                <a:schemeClr val="accent4">
                  <a:lumMod val="50000"/>
                </a:schemeClr>
              </a:solidFill>
            </a:endParaRPr>
          </a:p>
        </p:txBody>
      </p:sp>
      <p:sp>
        <p:nvSpPr>
          <p:cNvPr id="25" name="Прямоугольник 24"/>
          <p:cNvSpPr/>
          <p:nvPr/>
        </p:nvSpPr>
        <p:spPr>
          <a:xfrm rot="2651513">
            <a:off x="5685894" y="2519399"/>
            <a:ext cx="1916297" cy="461665"/>
          </a:xfrm>
          <a:prstGeom prst="rect">
            <a:avLst/>
          </a:prstGeom>
        </p:spPr>
        <p:txBody>
          <a:bodyPr wrap="square">
            <a:spAutoFit/>
          </a:bodyPr>
          <a:lstStyle/>
          <a:p>
            <a:r>
              <a:rPr lang="ru-RU" sz="800" b="1" i="1" dirty="0" smtClean="0">
                <a:solidFill>
                  <a:schemeClr val="accent4">
                    <a:lumMod val="50000"/>
                  </a:schemeClr>
                </a:solidFill>
              </a:rPr>
              <a:t>Оценка результатов обучения:</a:t>
            </a:r>
            <a:endParaRPr lang="ru-RU" sz="800" b="1" i="1" dirty="0">
              <a:solidFill>
                <a:schemeClr val="accent4">
                  <a:lumMod val="50000"/>
                </a:schemeClr>
              </a:solidFill>
            </a:endParaRPr>
          </a:p>
          <a:p>
            <a:pPr marL="171450" indent="-171450">
              <a:buFont typeface="Arial" panose="020B0604020202020204" pitchFamily="34" charset="0"/>
              <a:buChar char="•"/>
            </a:pPr>
            <a:r>
              <a:rPr lang="ru-RU" sz="800" i="1" dirty="0" smtClean="0">
                <a:solidFill>
                  <a:schemeClr val="accent4">
                    <a:lumMod val="50000"/>
                  </a:schemeClr>
                </a:solidFill>
              </a:rPr>
              <a:t>принципы и методы оценки</a:t>
            </a:r>
          </a:p>
          <a:p>
            <a:pPr marL="171450" indent="-171450">
              <a:buFont typeface="Arial" panose="020B0604020202020204" pitchFamily="34" charset="0"/>
              <a:buChar char="•"/>
            </a:pPr>
            <a:r>
              <a:rPr lang="ru-RU" sz="800" i="1" dirty="0" err="1" smtClean="0">
                <a:solidFill>
                  <a:srgbClr val="FF0000"/>
                </a:solidFill>
              </a:rPr>
              <a:t>саморефлексия</a:t>
            </a:r>
            <a:endParaRPr lang="ru-RU" sz="800" i="1" dirty="0">
              <a:solidFill>
                <a:srgbClr val="FF0000"/>
              </a:solidFill>
            </a:endParaRPr>
          </a:p>
        </p:txBody>
      </p:sp>
      <p:pic>
        <p:nvPicPr>
          <p:cNvPr id="27" name="Рисунок 26" descr="sphere blue.jpg"/>
          <p:cNvPicPr>
            <a:picLocks noChangeAspect="1"/>
          </p:cNvPicPr>
          <p:nvPr/>
        </p:nvPicPr>
        <p:blipFill>
          <a:blip r:embed="rId7" cstate="print"/>
          <a:stretch>
            <a:fillRect/>
          </a:stretch>
        </p:blipFill>
        <p:spPr>
          <a:xfrm>
            <a:off x="251520" y="908720"/>
            <a:ext cx="8676456" cy="5784304"/>
          </a:xfrm>
          <a:prstGeom prst="rect">
            <a:avLst/>
          </a:prstGeom>
        </p:spPr>
      </p:pic>
    </p:spTree>
    <p:extLst>
      <p:ext uri="{BB962C8B-B14F-4D97-AF65-F5344CB8AC3E}">
        <p14:creationId xmlns:p14="http://schemas.microsoft.com/office/powerpoint/2010/main" val="321085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4211638" y="2154238"/>
            <a:ext cx="3889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400">
              <a:solidFill>
                <a:srgbClr val="40404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857250" y="2011363"/>
            <a:ext cx="3019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endParaRPr lang="ru-RU" altLang="ru-RU" sz="1600">
              <a:solidFill>
                <a:srgbClr val="404040"/>
              </a:solidFill>
              <a:latin typeface="Tahoma" pitchFamily="34" charset="0"/>
              <a:cs typeface="Tahoma" pitchFamily="34" charset="0"/>
            </a:endParaRPr>
          </a:p>
        </p:txBody>
      </p:sp>
      <p:sp>
        <p:nvSpPr>
          <p:cNvPr id="126983" name="Text Box 23"/>
          <p:cNvSpPr txBox="1">
            <a:spLocks noChangeArrowheads="1"/>
          </p:cNvSpPr>
          <p:nvPr/>
        </p:nvSpPr>
        <p:spPr bwMode="auto">
          <a:xfrm>
            <a:off x="1619672" y="1268760"/>
            <a:ext cx="381642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n-US" altLang="ru-RU" sz="2000" dirty="0" smtClean="0">
                <a:solidFill>
                  <a:srgbClr val="00B050"/>
                </a:solidFill>
                <a:latin typeface="Tahoma" pitchFamily="34" charset="0"/>
                <a:cs typeface="Tahoma" pitchFamily="34" charset="0"/>
              </a:rPr>
              <a:t>The University of North </a:t>
            </a:r>
            <a:r>
              <a:rPr lang="en-US" altLang="ru-RU" sz="2000" dirty="0" err="1" smtClean="0">
                <a:solidFill>
                  <a:srgbClr val="00B050"/>
                </a:solidFill>
                <a:latin typeface="Tahoma" pitchFamily="34" charset="0"/>
                <a:cs typeface="Tahoma" pitchFamily="34" charset="0"/>
              </a:rPr>
              <a:t>Dacota</a:t>
            </a:r>
            <a:r>
              <a:rPr lang="en-US" altLang="ru-RU" sz="2000" dirty="0" smtClean="0">
                <a:solidFill>
                  <a:srgbClr val="00B050"/>
                </a:solidFill>
                <a:latin typeface="Tahoma" pitchFamily="34" charset="0"/>
                <a:cs typeface="Tahoma" pitchFamily="34" charset="0"/>
              </a:rPr>
              <a:t>: </a:t>
            </a:r>
            <a:r>
              <a:rPr lang="ru-RU" altLang="ru-RU" sz="2000" dirty="0" smtClean="0">
                <a:solidFill>
                  <a:srgbClr val="00B050"/>
                </a:solidFill>
                <a:latin typeface="Tahoma" pitchFamily="34" charset="0"/>
                <a:cs typeface="Tahoma" pitchFamily="34" charset="0"/>
              </a:rPr>
              <a:t>из отчета по самооценке</a:t>
            </a:r>
            <a:endParaRPr lang="ru-RU" altLang="ru-RU" sz="2000" dirty="0">
              <a:solidFill>
                <a:srgbClr val="00B050"/>
              </a:solidFill>
              <a:latin typeface="Tahoma" pitchFamily="34" charset="0"/>
              <a:cs typeface="Tahoma" pitchFamily="34" charset="0"/>
            </a:endParaRP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8</a:t>
            </a:fld>
            <a:endParaRPr lang="ru-RU" altLang="ru-RU" dirty="0"/>
          </a:p>
        </p:txBody>
      </p:sp>
      <p:sp>
        <p:nvSpPr>
          <p:cNvPr id="12" name="Rectangle 2"/>
          <p:cNvSpPr txBox="1">
            <a:spLocks noChangeArrowheads="1"/>
          </p:cNvSpPr>
          <p:nvPr/>
        </p:nvSpPr>
        <p:spPr>
          <a:xfrm>
            <a:off x="457200" y="441325"/>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История одной миссии</a:t>
            </a:r>
          </a:p>
        </p:txBody>
      </p:sp>
      <p:sp>
        <p:nvSpPr>
          <p:cNvPr id="13" name="TextBox 12"/>
          <p:cNvSpPr txBox="1"/>
          <p:nvPr/>
        </p:nvSpPr>
        <p:spPr>
          <a:xfrm>
            <a:off x="4932040" y="1948185"/>
            <a:ext cx="3744416" cy="4001095"/>
          </a:xfrm>
          <a:prstGeom prst="rect">
            <a:avLst/>
          </a:prstGeom>
          <a:noFill/>
        </p:spPr>
        <p:txBody>
          <a:bodyPr wrap="square" rtlCol="0">
            <a:spAutoFit/>
          </a:bodyPr>
          <a:lstStyle/>
          <a:p>
            <a:pPr>
              <a:spcAft>
                <a:spcPts val="600"/>
              </a:spcAft>
            </a:pPr>
            <a:r>
              <a:rPr lang="ru-RU" sz="1400" b="1" dirty="0" smtClean="0">
                <a:solidFill>
                  <a:srgbClr val="104012"/>
                </a:solidFill>
              </a:rPr>
              <a:t>Стадии обсуждения миссии:</a:t>
            </a:r>
            <a:endParaRPr lang="ru-RU" sz="1400" dirty="0" smtClean="0">
              <a:solidFill>
                <a:srgbClr val="104012"/>
              </a:solidFill>
            </a:endParaRPr>
          </a:p>
          <a:p>
            <a:pPr marL="228600" lvl="0" indent="-228600">
              <a:buFont typeface="+mj-lt"/>
              <a:buAutoNum type="arabicPeriod"/>
            </a:pPr>
            <a:r>
              <a:rPr lang="ru-RU" sz="1000" b="1" dirty="0" smtClean="0">
                <a:solidFill>
                  <a:srgbClr val="111509"/>
                </a:solidFill>
              </a:rPr>
              <a:t>Исследование среди госслужащих Северной Дакоты </a:t>
            </a:r>
            <a:endParaRPr lang="ru-RU" sz="1000" dirty="0" smtClean="0">
              <a:solidFill>
                <a:srgbClr val="111509"/>
              </a:solidFill>
            </a:endParaRPr>
          </a:p>
          <a:p>
            <a:pPr marL="228600" lvl="0" indent="-228600">
              <a:spcAft>
                <a:spcPts val="600"/>
              </a:spcAft>
            </a:pPr>
            <a:r>
              <a:rPr lang="ru-RU" sz="1000" dirty="0" smtClean="0">
                <a:solidFill>
                  <a:srgbClr val="111509"/>
                </a:solidFill>
              </a:rPr>
              <a:t>       Собраны и обобщены комментарии 181 респондента</a:t>
            </a:r>
          </a:p>
          <a:p>
            <a:pPr marL="228600" lvl="0" indent="-228600">
              <a:spcAft>
                <a:spcPts val="0"/>
              </a:spcAft>
              <a:buAutoNum type="arabicPeriod" startAt="2"/>
            </a:pPr>
            <a:r>
              <a:rPr lang="ru-RU" sz="1000" b="1" dirty="0" smtClean="0">
                <a:solidFill>
                  <a:srgbClr val="111509"/>
                </a:solidFill>
              </a:rPr>
              <a:t>Исследование среди выпускников программы</a:t>
            </a:r>
          </a:p>
          <a:p>
            <a:pPr marL="228600" lvl="0" indent="-228600">
              <a:spcAft>
                <a:spcPts val="600"/>
              </a:spcAft>
            </a:pPr>
            <a:r>
              <a:rPr lang="ru-RU" sz="1000" b="1" dirty="0" smtClean="0">
                <a:solidFill>
                  <a:srgbClr val="111509"/>
                </a:solidFill>
              </a:rPr>
              <a:t>	Опрошено 28 </a:t>
            </a:r>
            <a:r>
              <a:rPr lang="ru-RU" sz="1000" dirty="0" smtClean="0">
                <a:solidFill>
                  <a:srgbClr val="111509"/>
                </a:solidFill>
              </a:rPr>
              <a:t>выпускников Университета, имеющие наиболее полное представление о программе </a:t>
            </a:r>
          </a:p>
          <a:p>
            <a:pPr marL="228600" lvl="0" indent="-228600"/>
            <a:r>
              <a:rPr lang="ru-RU" sz="1000" b="1" dirty="0" smtClean="0">
                <a:solidFill>
                  <a:srgbClr val="111509"/>
                </a:solidFill>
              </a:rPr>
              <a:t>3.</a:t>
            </a:r>
            <a:r>
              <a:rPr lang="ru-RU" sz="1000" dirty="0" smtClean="0">
                <a:solidFill>
                  <a:srgbClr val="111509"/>
                </a:solidFill>
              </a:rPr>
              <a:t>    </a:t>
            </a:r>
            <a:r>
              <a:rPr lang="ru-RU" sz="1000" b="1" dirty="0" smtClean="0">
                <a:solidFill>
                  <a:srgbClr val="111509"/>
                </a:solidFill>
              </a:rPr>
              <a:t>На основании полученных результатов </a:t>
            </a:r>
            <a:r>
              <a:rPr lang="ru-RU" sz="1000" dirty="0" smtClean="0">
                <a:solidFill>
                  <a:srgbClr val="111509"/>
                </a:solidFill>
              </a:rPr>
              <a:t>Управляющий Комитет </a:t>
            </a:r>
            <a:r>
              <a:rPr lang="en-US" sz="1000" dirty="0" smtClean="0">
                <a:solidFill>
                  <a:srgbClr val="111509"/>
                </a:solidFill>
              </a:rPr>
              <a:t>MPA</a:t>
            </a:r>
            <a:r>
              <a:rPr lang="ru-RU" sz="1000" dirty="0" smtClean="0">
                <a:solidFill>
                  <a:srgbClr val="111509"/>
                </a:solidFill>
              </a:rPr>
              <a:t> выделил два проблемных момента в формулировке миссии:</a:t>
            </a:r>
          </a:p>
          <a:p>
            <a:r>
              <a:rPr lang="ru-RU" sz="1000" dirty="0" smtClean="0">
                <a:solidFill>
                  <a:srgbClr val="111509"/>
                </a:solidFill>
              </a:rPr>
              <a:t>       а) упоминание «бизнеса» как одного из секторов, на </a:t>
            </a:r>
            <a:br>
              <a:rPr lang="ru-RU" sz="1000" dirty="0" smtClean="0">
                <a:solidFill>
                  <a:srgbClr val="111509"/>
                </a:solidFill>
              </a:rPr>
            </a:br>
            <a:r>
              <a:rPr lang="ru-RU" sz="1000" dirty="0" smtClean="0">
                <a:solidFill>
                  <a:srgbClr val="111509"/>
                </a:solidFill>
              </a:rPr>
              <a:t>           который ориентируется программа</a:t>
            </a:r>
          </a:p>
          <a:p>
            <a:pPr>
              <a:spcAft>
                <a:spcPts val="600"/>
              </a:spcAft>
            </a:pPr>
            <a:r>
              <a:rPr lang="ru-RU" sz="1000" dirty="0" smtClean="0">
                <a:solidFill>
                  <a:srgbClr val="111509"/>
                </a:solidFill>
              </a:rPr>
              <a:t>       б) абстрактность и неопределенность фразы «прогресс </a:t>
            </a:r>
            <a:br>
              <a:rPr lang="ru-RU" sz="1000" dirty="0" smtClean="0">
                <a:solidFill>
                  <a:srgbClr val="111509"/>
                </a:solidFill>
              </a:rPr>
            </a:br>
            <a:r>
              <a:rPr lang="ru-RU" sz="1000" dirty="0" smtClean="0">
                <a:solidFill>
                  <a:srgbClr val="111509"/>
                </a:solidFill>
              </a:rPr>
              <a:t>           и благополучие общества»</a:t>
            </a:r>
          </a:p>
          <a:p>
            <a:pPr lvl="0"/>
            <a:r>
              <a:rPr lang="ru-RU" sz="1000" b="1" dirty="0" smtClean="0">
                <a:solidFill>
                  <a:srgbClr val="111509"/>
                </a:solidFill>
              </a:rPr>
              <a:t>4.</a:t>
            </a:r>
            <a:r>
              <a:rPr lang="ru-RU" sz="1000" dirty="0" smtClean="0">
                <a:solidFill>
                  <a:srgbClr val="111509"/>
                </a:solidFill>
              </a:rPr>
              <a:t>    </a:t>
            </a:r>
            <a:r>
              <a:rPr lang="ru-RU" sz="1000" b="1" dirty="0" smtClean="0">
                <a:solidFill>
                  <a:srgbClr val="111509"/>
                </a:solidFill>
              </a:rPr>
              <a:t>Фокус-группа </a:t>
            </a:r>
            <a:r>
              <a:rPr lang="ru-RU" sz="1000" dirty="0" smtClean="0">
                <a:solidFill>
                  <a:srgbClr val="111509"/>
                </a:solidFill>
              </a:rPr>
              <a:t>из ныне обучающихся слушателей  </a:t>
            </a:r>
            <a:br>
              <a:rPr lang="ru-RU" sz="1000" dirty="0" smtClean="0">
                <a:solidFill>
                  <a:srgbClr val="111509"/>
                </a:solidFill>
              </a:rPr>
            </a:br>
            <a:r>
              <a:rPr lang="ru-RU" sz="1000" dirty="0" smtClean="0">
                <a:solidFill>
                  <a:srgbClr val="111509"/>
                </a:solidFill>
              </a:rPr>
              <a:t>        программы. Рассмотрены результаты исследования и </a:t>
            </a:r>
            <a:br>
              <a:rPr lang="ru-RU" sz="1000" dirty="0" smtClean="0">
                <a:solidFill>
                  <a:srgbClr val="111509"/>
                </a:solidFill>
              </a:rPr>
            </a:br>
            <a:r>
              <a:rPr lang="ru-RU" sz="1000" dirty="0" smtClean="0">
                <a:solidFill>
                  <a:srgbClr val="111509"/>
                </a:solidFill>
              </a:rPr>
              <a:t>        комментарии Управляющего Комитета. Выработан </a:t>
            </a:r>
            <a:br>
              <a:rPr lang="ru-RU" sz="1000" dirty="0" smtClean="0">
                <a:solidFill>
                  <a:srgbClr val="111509"/>
                </a:solidFill>
              </a:rPr>
            </a:br>
            <a:r>
              <a:rPr lang="ru-RU" sz="1000" dirty="0" smtClean="0">
                <a:solidFill>
                  <a:srgbClr val="111509"/>
                </a:solidFill>
              </a:rPr>
              <a:t>        проект формулировки трех новых положений миссии.</a:t>
            </a:r>
          </a:p>
          <a:p>
            <a:pPr lvl="0">
              <a:spcBef>
                <a:spcPts val="600"/>
              </a:spcBef>
              <a:spcAft>
                <a:spcPts val="600"/>
              </a:spcAft>
            </a:pPr>
            <a:r>
              <a:rPr lang="ru-RU" sz="1000" b="1" dirty="0" smtClean="0">
                <a:solidFill>
                  <a:srgbClr val="111509"/>
                </a:solidFill>
              </a:rPr>
              <a:t>5.</a:t>
            </a:r>
            <a:r>
              <a:rPr lang="ru-RU" sz="1000" dirty="0" smtClean="0">
                <a:solidFill>
                  <a:srgbClr val="111509"/>
                </a:solidFill>
              </a:rPr>
              <a:t>    </a:t>
            </a:r>
            <a:r>
              <a:rPr lang="ru-RU" sz="1000" b="1" dirty="0" smtClean="0">
                <a:solidFill>
                  <a:srgbClr val="111509"/>
                </a:solidFill>
              </a:rPr>
              <a:t>Совет Программы (</a:t>
            </a:r>
            <a:r>
              <a:rPr lang="en-US" sz="1000" b="1" dirty="0" smtClean="0">
                <a:solidFill>
                  <a:srgbClr val="111509"/>
                </a:solidFill>
              </a:rPr>
              <a:t>Advisory Board</a:t>
            </a:r>
            <a:r>
              <a:rPr lang="ru-RU" sz="1000" b="1" dirty="0" smtClean="0">
                <a:solidFill>
                  <a:srgbClr val="111509"/>
                </a:solidFill>
              </a:rPr>
              <a:t>) </a:t>
            </a:r>
            <a:r>
              <a:rPr lang="ru-RU" sz="1000" dirty="0" smtClean="0">
                <a:solidFill>
                  <a:srgbClr val="111509"/>
                </a:solidFill>
              </a:rPr>
              <a:t>согласился с </a:t>
            </a:r>
            <a:br>
              <a:rPr lang="ru-RU" sz="1000" dirty="0" smtClean="0">
                <a:solidFill>
                  <a:srgbClr val="111509"/>
                </a:solidFill>
              </a:rPr>
            </a:br>
            <a:r>
              <a:rPr lang="ru-RU" sz="1000" dirty="0" smtClean="0">
                <a:solidFill>
                  <a:srgbClr val="111509"/>
                </a:solidFill>
              </a:rPr>
              <a:t>       мнением студенческой организации.</a:t>
            </a:r>
          </a:p>
          <a:p>
            <a:pPr lvl="0"/>
            <a:r>
              <a:rPr lang="ru-RU" sz="1000" b="1" dirty="0" smtClean="0">
                <a:solidFill>
                  <a:srgbClr val="111509"/>
                </a:solidFill>
              </a:rPr>
              <a:t>6.</a:t>
            </a:r>
            <a:r>
              <a:rPr lang="ru-RU" sz="1000" dirty="0" smtClean="0">
                <a:solidFill>
                  <a:srgbClr val="111509"/>
                </a:solidFill>
              </a:rPr>
              <a:t>    </a:t>
            </a:r>
            <a:r>
              <a:rPr lang="ru-RU" sz="1000" b="1" dirty="0" smtClean="0">
                <a:solidFill>
                  <a:srgbClr val="111509"/>
                </a:solidFill>
              </a:rPr>
              <a:t>Управляющий Комитет </a:t>
            </a:r>
            <a:r>
              <a:rPr lang="en-US" sz="1000" b="1" dirty="0" smtClean="0">
                <a:solidFill>
                  <a:srgbClr val="111509"/>
                </a:solidFill>
              </a:rPr>
              <a:t>MPA</a:t>
            </a:r>
            <a:r>
              <a:rPr lang="ru-RU" sz="1000" b="1" dirty="0" smtClean="0">
                <a:solidFill>
                  <a:srgbClr val="111509"/>
                </a:solidFill>
              </a:rPr>
              <a:t> </a:t>
            </a:r>
            <a:r>
              <a:rPr lang="ru-RU" sz="1000" dirty="0" smtClean="0">
                <a:solidFill>
                  <a:srgbClr val="111509"/>
                </a:solidFill>
              </a:rPr>
              <a:t>официально одобрил </a:t>
            </a:r>
            <a:br>
              <a:rPr lang="ru-RU" sz="1000" dirty="0" smtClean="0">
                <a:solidFill>
                  <a:srgbClr val="111509"/>
                </a:solidFill>
              </a:rPr>
            </a:br>
            <a:r>
              <a:rPr lang="ru-RU" sz="1000" dirty="0" smtClean="0">
                <a:solidFill>
                  <a:srgbClr val="111509"/>
                </a:solidFill>
              </a:rPr>
              <a:t>       формулировку миссии</a:t>
            </a:r>
          </a:p>
        </p:txBody>
      </p:sp>
      <p:pic>
        <p:nvPicPr>
          <p:cNvPr id="12289" name="Picture 1"/>
          <p:cNvPicPr>
            <a:picLocks noChangeAspect="1" noChangeArrowheads="1"/>
          </p:cNvPicPr>
          <p:nvPr/>
        </p:nvPicPr>
        <p:blipFill>
          <a:blip r:embed="rId6" cstate="print"/>
          <a:srcRect/>
          <a:stretch>
            <a:fillRect/>
          </a:stretch>
        </p:blipFill>
        <p:spPr bwMode="auto">
          <a:xfrm>
            <a:off x="539552" y="1340768"/>
            <a:ext cx="1035482" cy="544463"/>
          </a:xfrm>
          <a:prstGeom prst="rect">
            <a:avLst/>
          </a:prstGeom>
          <a:noFill/>
          <a:ln w="9525">
            <a:noFill/>
            <a:miter lim="800000"/>
            <a:headEnd/>
            <a:tailEnd/>
          </a:ln>
        </p:spPr>
      </p:pic>
      <p:sp>
        <p:nvSpPr>
          <p:cNvPr id="14" name="TextBox 13"/>
          <p:cNvSpPr txBox="1"/>
          <p:nvPr/>
        </p:nvSpPr>
        <p:spPr>
          <a:xfrm>
            <a:off x="755576" y="2204864"/>
            <a:ext cx="3096344" cy="1831271"/>
          </a:xfrm>
          <a:prstGeom prst="rect">
            <a:avLst/>
          </a:prstGeom>
          <a:noFill/>
        </p:spPr>
        <p:txBody>
          <a:bodyPr wrap="square" rtlCol="0">
            <a:spAutoFit/>
          </a:bodyPr>
          <a:lstStyle/>
          <a:p>
            <a:pPr algn="ctr"/>
            <a:r>
              <a:rPr lang="ru-RU" sz="1200" dirty="0" smtClean="0">
                <a:solidFill>
                  <a:srgbClr val="104012"/>
                </a:solidFill>
              </a:rPr>
              <a:t>Миссия программы </a:t>
            </a:r>
            <a:r>
              <a:rPr lang="en-US" sz="1200" dirty="0" smtClean="0">
                <a:solidFill>
                  <a:srgbClr val="104012"/>
                </a:solidFill>
              </a:rPr>
              <a:t>MPA</a:t>
            </a:r>
            <a:r>
              <a:rPr lang="ru-RU" sz="1200" dirty="0" smtClean="0">
                <a:solidFill>
                  <a:srgbClr val="104012"/>
                </a:solidFill>
              </a:rPr>
              <a:t> </a:t>
            </a:r>
            <a:br>
              <a:rPr lang="ru-RU" sz="1200" dirty="0" smtClean="0">
                <a:solidFill>
                  <a:srgbClr val="104012"/>
                </a:solidFill>
              </a:rPr>
            </a:br>
            <a:r>
              <a:rPr lang="ru-RU" sz="1200" dirty="0" smtClean="0">
                <a:solidFill>
                  <a:srgbClr val="104012"/>
                </a:solidFill>
              </a:rPr>
              <a:t>Университета Северной Дакоты: </a:t>
            </a:r>
          </a:p>
          <a:p>
            <a:pPr algn="ctr">
              <a:spcBef>
                <a:spcPts val="600"/>
              </a:spcBef>
            </a:pPr>
            <a:r>
              <a:rPr lang="ru-RU" sz="1200" b="1" i="1" dirty="0" smtClean="0">
                <a:solidFill>
                  <a:srgbClr val="104012"/>
                </a:solidFill>
              </a:rPr>
              <a:t>прививать ценности государственной службы, </a:t>
            </a:r>
            <a:br>
              <a:rPr lang="ru-RU" sz="1200" b="1" i="1" dirty="0" smtClean="0">
                <a:solidFill>
                  <a:srgbClr val="104012"/>
                </a:solidFill>
              </a:rPr>
            </a:br>
            <a:r>
              <a:rPr lang="ru-RU" sz="1200" b="1" i="1" dirty="0" smtClean="0">
                <a:solidFill>
                  <a:srgbClr val="104012"/>
                </a:solidFill>
              </a:rPr>
              <a:t>готовить слушателей к развитию управленческой карьеры </a:t>
            </a:r>
            <a:br>
              <a:rPr lang="ru-RU" sz="1200" b="1" i="1" dirty="0" smtClean="0">
                <a:solidFill>
                  <a:srgbClr val="104012"/>
                </a:solidFill>
              </a:rPr>
            </a:br>
            <a:r>
              <a:rPr lang="ru-RU" sz="1200" b="1" i="1" dirty="0" smtClean="0">
                <a:solidFill>
                  <a:srgbClr val="104012"/>
                </a:solidFill>
              </a:rPr>
              <a:t>в сфере государственной службы </a:t>
            </a:r>
            <a:br>
              <a:rPr lang="ru-RU" sz="1200" b="1" i="1" dirty="0" smtClean="0">
                <a:solidFill>
                  <a:srgbClr val="104012"/>
                </a:solidFill>
              </a:rPr>
            </a:br>
            <a:r>
              <a:rPr lang="ru-RU" sz="1200" b="1" i="1" dirty="0" smtClean="0">
                <a:solidFill>
                  <a:srgbClr val="104012"/>
                </a:solidFill>
              </a:rPr>
              <a:t>и других сферах</a:t>
            </a:r>
          </a:p>
          <a:p>
            <a:endParaRPr lang="ru-RU" sz="1200" dirty="0"/>
          </a:p>
        </p:txBody>
      </p:sp>
      <p:sp>
        <p:nvSpPr>
          <p:cNvPr id="15" name="TextBox 14"/>
          <p:cNvSpPr txBox="1"/>
          <p:nvPr/>
        </p:nvSpPr>
        <p:spPr>
          <a:xfrm>
            <a:off x="467544" y="4365104"/>
            <a:ext cx="4248472" cy="938719"/>
          </a:xfrm>
          <a:prstGeom prst="rect">
            <a:avLst/>
          </a:prstGeom>
          <a:noFill/>
        </p:spPr>
        <p:txBody>
          <a:bodyPr wrap="square" rtlCol="0">
            <a:spAutoFit/>
          </a:bodyPr>
          <a:lstStyle/>
          <a:p>
            <a:r>
              <a:rPr lang="ru-RU" sz="1000" b="1" dirty="0" smtClean="0">
                <a:solidFill>
                  <a:srgbClr val="104012"/>
                </a:solidFill>
              </a:rPr>
              <a:t>Заседание Управляющего Комитета </a:t>
            </a:r>
            <a:r>
              <a:rPr lang="en-US" sz="1000" b="1" dirty="0" smtClean="0">
                <a:solidFill>
                  <a:srgbClr val="104012"/>
                </a:solidFill>
              </a:rPr>
              <a:t>MPA</a:t>
            </a:r>
            <a:r>
              <a:rPr lang="ru-RU" sz="1000" b="1" dirty="0" smtClean="0">
                <a:solidFill>
                  <a:srgbClr val="104012"/>
                </a:solidFill>
              </a:rPr>
              <a:t>:</a:t>
            </a:r>
          </a:p>
          <a:p>
            <a:pPr lvl="1">
              <a:spcBef>
                <a:spcPts val="600"/>
              </a:spcBef>
              <a:buFont typeface="Wingdings" pitchFamily="2" charset="2"/>
              <a:buChar char="Ø"/>
            </a:pPr>
            <a:r>
              <a:rPr lang="ru-RU" sz="1000" dirty="0" smtClean="0">
                <a:solidFill>
                  <a:srgbClr val="104012"/>
                </a:solidFill>
              </a:rPr>
              <a:t>  изменения учебного плана</a:t>
            </a:r>
          </a:p>
          <a:p>
            <a:pPr lvl="1">
              <a:spcBef>
                <a:spcPts val="600"/>
              </a:spcBef>
              <a:buFont typeface="Wingdings" pitchFamily="2" charset="2"/>
              <a:buChar char="Ø"/>
            </a:pPr>
            <a:r>
              <a:rPr lang="ru-RU" sz="1000" dirty="0" smtClean="0">
                <a:solidFill>
                  <a:srgbClr val="104012"/>
                </a:solidFill>
              </a:rPr>
              <a:t>  фактические результаты программы</a:t>
            </a:r>
          </a:p>
          <a:p>
            <a:pPr lvl="1">
              <a:spcBef>
                <a:spcPts val="600"/>
              </a:spcBef>
              <a:buFont typeface="Wingdings" pitchFamily="2" charset="2"/>
              <a:buChar char="Ø"/>
            </a:pPr>
            <a:r>
              <a:rPr lang="ru-RU" sz="1000" dirty="0" smtClean="0">
                <a:solidFill>
                  <a:srgbClr val="104012"/>
                </a:solidFill>
              </a:rPr>
              <a:t>  последние изменения в </a:t>
            </a:r>
            <a:r>
              <a:rPr lang="ru-RU" sz="1000" dirty="0" err="1" smtClean="0">
                <a:solidFill>
                  <a:srgbClr val="104012"/>
                </a:solidFill>
              </a:rPr>
              <a:t>аккредитационной</a:t>
            </a:r>
            <a:r>
              <a:rPr lang="ru-RU" sz="1000" dirty="0" smtClean="0">
                <a:solidFill>
                  <a:srgbClr val="104012"/>
                </a:solidFill>
              </a:rPr>
              <a:t> процедуре</a:t>
            </a:r>
            <a:endParaRPr lang="ru-RU" dirty="0"/>
          </a:p>
        </p:txBody>
      </p:sp>
      <p:sp>
        <p:nvSpPr>
          <p:cNvPr id="17" name="Прямоугольник 16"/>
          <p:cNvSpPr/>
          <p:nvPr/>
        </p:nvSpPr>
        <p:spPr>
          <a:xfrm>
            <a:off x="323528" y="5877272"/>
            <a:ext cx="8352928" cy="538609"/>
          </a:xfrm>
          <a:prstGeom prst="rect">
            <a:avLst/>
          </a:prstGeom>
        </p:spPr>
        <p:txBody>
          <a:bodyPr wrap="square">
            <a:spAutoFit/>
          </a:bodyPr>
          <a:lstStyle/>
          <a:p>
            <a:pPr algn="ctr"/>
            <a:r>
              <a:rPr lang="ru-RU" sz="1200" b="1" dirty="0" smtClean="0">
                <a:solidFill>
                  <a:srgbClr val="1B6F1F"/>
                </a:solidFill>
              </a:rPr>
              <a:t>Процедура утверждения этой версии миссии длилась 1 учебный год</a:t>
            </a:r>
          </a:p>
          <a:p>
            <a:pPr algn="ctr">
              <a:spcBef>
                <a:spcPts val="600"/>
              </a:spcBef>
            </a:pPr>
            <a:r>
              <a:rPr lang="ru-RU" sz="1200" b="1" dirty="0" smtClean="0">
                <a:solidFill>
                  <a:srgbClr val="1B6F1F"/>
                </a:solidFill>
              </a:rPr>
              <a:t>Затем соответственно новой миссии были изменены цели и задачи программы</a:t>
            </a:r>
            <a:endParaRPr lang="ru-RU" sz="1200" dirty="0"/>
          </a:p>
        </p:txBody>
      </p:sp>
    </p:spTree>
    <p:extLst>
      <p:ext uri="{BB962C8B-B14F-4D97-AF65-F5344CB8AC3E}">
        <p14:creationId xmlns:p14="http://schemas.microsoft.com/office/powerpoint/2010/main" val="33136369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32" descr="C:\Users\Roman\Desktop\concept .jpg"/>
          <p:cNvPicPr>
            <a:picLocks noChangeAspect="1" noChangeArrowheads="1"/>
          </p:cNvPicPr>
          <p:nvPr/>
        </p:nvPicPr>
        <p:blipFill>
          <a:blip r:embed="rId3" cstate="print">
            <a:lum contrast="70000"/>
            <a:extLst>
              <a:ext uri="{28A0092B-C50C-407E-A947-70E740481C1C}">
                <a14:useLocalDpi xmlns:a14="http://schemas.microsoft.com/office/drawing/2010/main" val="0"/>
              </a:ext>
            </a:extLst>
          </a:blip>
          <a:srcRect/>
          <a:stretch>
            <a:fillRect/>
          </a:stretch>
        </p:blipFill>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79" name="Text Box 23"/>
          <p:cNvSpPr txBox="1">
            <a:spLocks noChangeArrowheads="1"/>
          </p:cNvSpPr>
          <p:nvPr/>
        </p:nvSpPr>
        <p:spPr bwMode="auto">
          <a:xfrm>
            <a:off x="5724128" y="1484784"/>
            <a:ext cx="30949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ru-RU" altLang="ru-RU" sz="2800" dirty="0" smtClean="0">
                <a:solidFill>
                  <a:srgbClr val="480000"/>
                </a:solidFill>
                <a:latin typeface="Tahoma" pitchFamily="34" charset="0"/>
                <a:cs typeface="Tahoma" pitchFamily="34" charset="0"/>
              </a:rPr>
              <a:t>4. Особый путь</a:t>
            </a:r>
            <a:endParaRPr lang="ru-RU" altLang="ru-RU" sz="2800" dirty="0">
              <a:solidFill>
                <a:srgbClr val="480000"/>
              </a:solidFill>
              <a:latin typeface="Tahoma" pitchFamily="34" charset="0"/>
              <a:cs typeface="Tahoma" pitchFamily="34" charset="0"/>
            </a:endParaRPr>
          </a:p>
        </p:txBody>
      </p:sp>
      <p:sp>
        <p:nvSpPr>
          <p:cNvPr id="126980"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pPr algn="ctr" defTabSz="1042988" eaLnBrk="1" hangingPunct="1"/>
            <a:endParaRPr lang="ru-RU" altLang="ru-RU" sz="2100"/>
          </a:p>
        </p:txBody>
      </p:sp>
      <p:sp>
        <p:nvSpPr>
          <p:cNvPr id="126981" name="Text Box 23"/>
          <p:cNvSpPr txBox="1">
            <a:spLocks noChangeArrowheads="1"/>
          </p:cNvSpPr>
          <p:nvPr/>
        </p:nvSpPr>
        <p:spPr bwMode="auto">
          <a:xfrm>
            <a:off x="2339752" y="3212976"/>
            <a:ext cx="309634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ts val="0"/>
              </a:spcBef>
            </a:pPr>
            <a:r>
              <a:rPr lang="ru-RU" altLang="ru-RU" sz="2400" dirty="0" smtClean="0">
                <a:solidFill>
                  <a:srgbClr val="480000"/>
                </a:solidFill>
                <a:latin typeface="Tahoma" pitchFamily="34" charset="0"/>
                <a:cs typeface="Tahoma" pitchFamily="34" charset="0"/>
              </a:rPr>
              <a:t>2. Технологичный</a:t>
            </a:r>
          </a:p>
          <a:p>
            <a:pPr eaLnBrk="1" hangingPunct="1">
              <a:spcBef>
                <a:spcPts val="0"/>
              </a:spcBef>
            </a:pPr>
            <a:r>
              <a:rPr lang="ru-RU" altLang="ru-RU" sz="2400" dirty="0" smtClean="0">
                <a:solidFill>
                  <a:srgbClr val="480000"/>
                </a:solidFill>
                <a:latin typeface="Tahoma" pitchFamily="34" charset="0"/>
                <a:cs typeface="Tahoma" pitchFamily="34" charset="0"/>
              </a:rPr>
              <a:t>подход</a:t>
            </a:r>
            <a:endParaRPr lang="ru-RU" altLang="ru-RU" sz="2400" dirty="0">
              <a:solidFill>
                <a:srgbClr val="404040"/>
              </a:solidFill>
              <a:latin typeface="Tahoma" pitchFamily="34" charset="0"/>
              <a:cs typeface="Tahoma" pitchFamily="34" charset="0"/>
            </a:endParaRPr>
          </a:p>
        </p:txBody>
      </p:sp>
      <p:sp>
        <p:nvSpPr>
          <p:cNvPr id="126983" name="Text Box 23"/>
          <p:cNvSpPr txBox="1">
            <a:spLocks noChangeArrowheads="1"/>
          </p:cNvSpPr>
          <p:nvPr/>
        </p:nvSpPr>
        <p:spPr bwMode="auto">
          <a:xfrm>
            <a:off x="2339752" y="5157192"/>
            <a:ext cx="33681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457200" indent="-457200" eaLnBrk="1" hangingPunct="1">
              <a:spcBef>
                <a:spcPct val="50000"/>
              </a:spcBef>
            </a:pPr>
            <a:r>
              <a:rPr lang="ru-RU" altLang="ru-RU" sz="2400" dirty="0" smtClean="0">
                <a:solidFill>
                  <a:srgbClr val="480000"/>
                </a:solidFill>
                <a:latin typeface="Tahoma" pitchFamily="34" charset="0"/>
                <a:cs typeface="Tahoma" pitchFamily="34" charset="0"/>
              </a:rPr>
              <a:t>3. «Низкопоклонство</a:t>
            </a:r>
            <a:br>
              <a:rPr lang="ru-RU" altLang="ru-RU" sz="2400" dirty="0" smtClean="0">
                <a:solidFill>
                  <a:srgbClr val="480000"/>
                </a:solidFill>
                <a:latin typeface="Tahoma" pitchFamily="34" charset="0"/>
                <a:cs typeface="Tahoma" pitchFamily="34" charset="0"/>
              </a:rPr>
            </a:br>
            <a:r>
              <a:rPr lang="ru-RU" altLang="ru-RU" sz="2400" dirty="0" smtClean="0">
                <a:solidFill>
                  <a:srgbClr val="480000"/>
                </a:solidFill>
                <a:latin typeface="Tahoma" pitchFamily="34" charset="0"/>
                <a:cs typeface="Tahoma" pitchFamily="34" charset="0"/>
              </a:rPr>
              <a:t>перед Западом»</a:t>
            </a:r>
          </a:p>
        </p:txBody>
      </p:sp>
      <p:sp>
        <p:nvSpPr>
          <p:cNvPr id="16"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pic>
        <p:nvPicPr>
          <p:cNvPr id="12698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Picture 4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Номер слайда 2"/>
          <p:cNvSpPr>
            <a:spLocks noGrp="1"/>
          </p:cNvSpPr>
          <p:nvPr>
            <p:ph type="sldNum" sz="quarter" idx="12"/>
          </p:nvPr>
        </p:nvSpPr>
        <p:spPr/>
        <p:txBody>
          <a:bodyPr/>
          <a:lstStyle/>
          <a:p>
            <a:pPr>
              <a:defRPr/>
            </a:pPr>
            <a:fld id="{443420E1-6B78-4301-A9D5-639F1D976D7A}" type="slidenum">
              <a:rPr lang="ru-RU" altLang="ru-RU" smtClean="0"/>
              <a:pPr>
                <a:defRPr/>
              </a:pPr>
              <a:t>9</a:t>
            </a:fld>
            <a:endParaRPr lang="ru-RU" altLang="ru-RU" dirty="0"/>
          </a:p>
        </p:txBody>
      </p:sp>
      <p:sp>
        <p:nvSpPr>
          <p:cNvPr id="12" name="Rectangle 2"/>
          <p:cNvSpPr txBox="1">
            <a:spLocks noChangeArrowheads="1"/>
          </p:cNvSpPr>
          <p:nvPr/>
        </p:nvSpPr>
        <p:spPr>
          <a:xfrm>
            <a:off x="628650" y="558801"/>
            <a:ext cx="8229600" cy="976312"/>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eaLnBrk="1" hangingPunct="1"/>
            <a:r>
              <a:rPr lang="ru-RU" altLang="ru-RU" sz="3600" b="1" dirty="0" smtClean="0">
                <a:solidFill>
                  <a:srgbClr val="C00000"/>
                </a:solidFill>
              </a:rPr>
              <a:t>Подходы</a:t>
            </a:r>
            <a:endParaRPr lang="ru-RU" altLang="ru-RU" sz="3600" b="1" dirty="0">
              <a:solidFill>
                <a:srgbClr val="C00000"/>
              </a:solidFill>
            </a:endParaRPr>
          </a:p>
          <a:p>
            <a:pPr eaLnBrk="1" hangingPunct="1"/>
            <a:endParaRPr lang="ru-RU" altLang="ru-RU" sz="3600" b="1" dirty="0" smtClean="0">
              <a:solidFill>
                <a:srgbClr val="C00000"/>
              </a:solidFill>
            </a:endParaRPr>
          </a:p>
        </p:txBody>
      </p:sp>
      <p:pic>
        <p:nvPicPr>
          <p:cNvPr id="4" name="Рисунок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7765" y="1497820"/>
            <a:ext cx="889899" cy="889899"/>
          </a:xfrm>
          <a:prstGeom prst="rect">
            <a:avLst/>
          </a:prstGeom>
        </p:spPr>
      </p:pic>
      <p:pic>
        <p:nvPicPr>
          <p:cNvPr id="5" name="Рисунок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4237" y="2957931"/>
            <a:ext cx="1975800" cy="1313907"/>
          </a:xfrm>
          <a:prstGeom prst="rect">
            <a:avLst/>
          </a:prstGeom>
        </p:spPr>
      </p:pic>
      <p:pic>
        <p:nvPicPr>
          <p:cNvPr id="6" name="Рисунок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9752" y="4467377"/>
            <a:ext cx="1788831" cy="2036647"/>
          </a:xfrm>
          <a:prstGeom prst="rect">
            <a:avLst/>
          </a:prstGeom>
        </p:spPr>
      </p:pic>
      <p:sp>
        <p:nvSpPr>
          <p:cNvPr id="9" name="TextBox 8"/>
          <p:cNvSpPr txBox="1"/>
          <p:nvPr/>
        </p:nvSpPr>
        <p:spPr>
          <a:xfrm>
            <a:off x="5724128" y="2204864"/>
            <a:ext cx="3184063" cy="338554"/>
          </a:xfrm>
          <a:prstGeom prst="rect">
            <a:avLst/>
          </a:prstGeom>
          <a:noFill/>
        </p:spPr>
        <p:txBody>
          <a:bodyPr wrap="square" rtlCol="0">
            <a:spAutoFit/>
          </a:bodyPr>
          <a:lstStyle/>
          <a:p>
            <a:r>
              <a:rPr lang="ru-RU" sz="1600" b="1" dirty="0" smtClean="0">
                <a:solidFill>
                  <a:srgbClr val="480000"/>
                </a:solidFill>
              </a:rPr>
              <a:t>А. Найти полезный корень</a:t>
            </a:r>
          </a:p>
        </p:txBody>
      </p:sp>
      <p:sp>
        <p:nvSpPr>
          <p:cNvPr id="17" name="Прямоугольник 16"/>
          <p:cNvSpPr/>
          <p:nvPr/>
        </p:nvSpPr>
        <p:spPr>
          <a:xfrm>
            <a:off x="2267744" y="1556792"/>
            <a:ext cx="3105337" cy="830997"/>
          </a:xfrm>
          <a:prstGeom prst="rect">
            <a:avLst/>
          </a:prstGeom>
        </p:spPr>
        <p:txBody>
          <a:bodyPr wrap="none">
            <a:spAutoFit/>
          </a:bodyPr>
          <a:lstStyle/>
          <a:p>
            <a:pPr marL="457200" indent="-457200" eaLnBrk="1" hangingPunct="1">
              <a:spcBef>
                <a:spcPts val="0"/>
              </a:spcBef>
              <a:buAutoNum type="arabicPeriod"/>
            </a:pPr>
            <a:r>
              <a:rPr lang="ru-RU" altLang="ru-RU" sz="2400" dirty="0" smtClean="0">
                <a:solidFill>
                  <a:srgbClr val="480000"/>
                </a:solidFill>
                <a:latin typeface="Tahoma" pitchFamily="34" charset="0"/>
                <a:cs typeface="Tahoma" pitchFamily="34" charset="0"/>
              </a:rPr>
              <a:t>Нигилистический</a:t>
            </a:r>
          </a:p>
          <a:p>
            <a:pPr marL="457200" indent="-457200" eaLnBrk="1" hangingPunct="1">
              <a:spcBef>
                <a:spcPts val="0"/>
              </a:spcBef>
            </a:pPr>
            <a:r>
              <a:rPr lang="ru-RU" altLang="ru-RU" sz="2400" dirty="0" smtClean="0">
                <a:solidFill>
                  <a:srgbClr val="480000"/>
                </a:solidFill>
                <a:latin typeface="Tahoma" pitchFamily="34" charset="0"/>
                <a:cs typeface="Tahoma" pitchFamily="34" charset="0"/>
              </a:rPr>
              <a:t>подход</a:t>
            </a:r>
          </a:p>
        </p:txBody>
      </p:sp>
      <p:pic>
        <p:nvPicPr>
          <p:cNvPr id="8" name="Рисунок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2498" y="1412776"/>
            <a:ext cx="5468018" cy="5112568"/>
          </a:xfrm>
          <a:prstGeom prst="rect">
            <a:avLst/>
          </a:prstGeom>
        </p:spPr>
      </p:pic>
      <p:sp>
        <p:nvSpPr>
          <p:cNvPr id="2" name="Прямоугольник 1"/>
          <p:cNvSpPr/>
          <p:nvPr/>
        </p:nvSpPr>
        <p:spPr>
          <a:xfrm>
            <a:off x="5742255" y="2677755"/>
            <a:ext cx="2944545" cy="1931298"/>
          </a:xfrm>
          <a:prstGeom prst="rect">
            <a:avLst/>
          </a:prstGeom>
        </p:spPr>
        <p:txBody>
          <a:bodyPr wrap="square">
            <a:spAutoFit/>
          </a:bodyPr>
          <a:lstStyle/>
          <a:p>
            <a:r>
              <a:rPr lang="ru-RU" sz="1600" b="1" dirty="0">
                <a:solidFill>
                  <a:srgbClr val="480000"/>
                </a:solidFill>
              </a:rPr>
              <a:t>В. Взять лучшее:</a:t>
            </a:r>
          </a:p>
          <a:p>
            <a:pPr marL="285750" indent="-285750">
              <a:spcBef>
                <a:spcPts val="300"/>
              </a:spcBef>
              <a:buFont typeface="Arial" panose="020B0604020202020204" pitchFamily="34" charset="0"/>
              <a:buChar char="•"/>
            </a:pPr>
            <a:r>
              <a:rPr lang="ru-RU" sz="1600" dirty="0">
                <a:solidFill>
                  <a:srgbClr val="480000"/>
                </a:solidFill>
              </a:rPr>
              <a:t>целеполагание</a:t>
            </a:r>
          </a:p>
          <a:p>
            <a:pPr marL="285750" indent="-285750">
              <a:spcBef>
                <a:spcPts val="300"/>
              </a:spcBef>
              <a:buFont typeface="Arial" panose="020B0604020202020204" pitchFamily="34" charset="0"/>
              <a:buChar char="•"/>
            </a:pPr>
            <a:r>
              <a:rPr lang="ru-RU" sz="1600" dirty="0">
                <a:solidFill>
                  <a:srgbClr val="480000"/>
                </a:solidFill>
              </a:rPr>
              <a:t>единообразие принципов обучения и оценки</a:t>
            </a:r>
          </a:p>
          <a:p>
            <a:pPr marL="285750" indent="-285750">
              <a:spcBef>
                <a:spcPts val="300"/>
              </a:spcBef>
              <a:buFont typeface="Arial" panose="020B0604020202020204" pitchFamily="34" charset="0"/>
              <a:buChar char="•"/>
            </a:pPr>
            <a:r>
              <a:rPr lang="ru-RU" sz="1600" dirty="0">
                <a:solidFill>
                  <a:srgbClr val="480000"/>
                </a:solidFill>
              </a:rPr>
              <a:t>согласованные усилия по развитию и улучшению </a:t>
            </a:r>
            <a:r>
              <a:rPr lang="ru-RU" sz="1600" dirty="0" smtClean="0">
                <a:solidFill>
                  <a:srgbClr val="480000"/>
                </a:solidFill>
              </a:rPr>
              <a:t>программы</a:t>
            </a:r>
            <a:endParaRPr lang="ru-RU" sz="1600" dirty="0">
              <a:solidFill>
                <a:srgbClr val="480000"/>
              </a:solidFill>
            </a:endParaRPr>
          </a:p>
        </p:txBody>
      </p:sp>
      <p:sp>
        <p:nvSpPr>
          <p:cNvPr id="7" name="Прямоугольник 6"/>
          <p:cNvSpPr/>
          <p:nvPr/>
        </p:nvSpPr>
        <p:spPr>
          <a:xfrm>
            <a:off x="5768152" y="4609053"/>
            <a:ext cx="3140040" cy="1323439"/>
          </a:xfrm>
          <a:prstGeom prst="rect">
            <a:avLst/>
          </a:prstGeom>
        </p:spPr>
        <p:txBody>
          <a:bodyPr wrap="square">
            <a:spAutoFit/>
          </a:bodyPr>
          <a:lstStyle/>
          <a:p>
            <a:r>
              <a:rPr lang="ru-RU" sz="1600" b="1" dirty="0">
                <a:solidFill>
                  <a:srgbClr val="480000"/>
                </a:solidFill>
              </a:rPr>
              <a:t>С. Осмысленная,   </a:t>
            </a:r>
          </a:p>
          <a:p>
            <a:r>
              <a:rPr lang="ru-RU" sz="1600" b="1" dirty="0">
                <a:solidFill>
                  <a:srgbClr val="480000"/>
                </a:solidFill>
              </a:rPr>
              <a:t>     продуманная миссия  </a:t>
            </a:r>
          </a:p>
          <a:p>
            <a:r>
              <a:rPr lang="ru-RU" sz="1600" b="1" dirty="0">
                <a:solidFill>
                  <a:srgbClr val="480000"/>
                </a:solidFill>
              </a:rPr>
              <a:t>     </a:t>
            </a:r>
            <a:r>
              <a:rPr lang="ru-RU" sz="1600" dirty="0">
                <a:solidFill>
                  <a:srgbClr val="480000"/>
                </a:solidFill>
              </a:rPr>
              <a:t>позволит легче и логичнее </a:t>
            </a:r>
          </a:p>
          <a:p>
            <a:r>
              <a:rPr lang="ru-RU" sz="1600" dirty="0">
                <a:solidFill>
                  <a:srgbClr val="480000"/>
                </a:solidFill>
              </a:rPr>
              <a:t>     отвечать на вопросы </a:t>
            </a:r>
          </a:p>
          <a:p>
            <a:r>
              <a:rPr lang="ru-RU" sz="1600" dirty="0">
                <a:solidFill>
                  <a:srgbClr val="480000"/>
                </a:solidFill>
              </a:rPr>
              <a:t>     аккредитующего органа</a:t>
            </a:r>
          </a:p>
        </p:txBody>
      </p:sp>
    </p:spTree>
    <p:extLst>
      <p:ext uri="{BB962C8B-B14F-4D97-AF65-F5344CB8AC3E}">
        <p14:creationId xmlns:p14="http://schemas.microsoft.com/office/powerpoint/2010/main" val="121911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26981"/>
                                        </p:tgtEl>
                                        <p:attrNameLst>
                                          <p:attrName>style.visibility</p:attrName>
                                        </p:attrNameLst>
                                      </p:cBhvr>
                                      <p:to>
                                        <p:strVal val="visible"/>
                                      </p:to>
                                    </p:set>
                                    <p:animEffect transition="in" filter="wipe(down)">
                                      <p:cBhvr>
                                        <p:cTn id="18" dur="500"/>
                                        <p:tgtEl>
                                          <p:spTgt spid="126981"/>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6983"/>
                                        </p:tgtEl>
                                        <p:attrNameLst>
                                          <p:attrName>style.visibility</p:attrName>
                                        </p:attrNameLst>
                                      </p:cBhvr>
                                      <p:to>
                                        <p:strVal val="visible"/>
                                      </p:to>
                                    </p:set>
                                    <p:animEffect transition="in" filter="wipe(down)">
                                      <p:cBhvr>
                                        <p:cTn id="26" dur="500"/>
                                        <p:tgtEl>
                                          <p:spTgt spid="126983"/>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checkerboard(across)">
                                      <p:cBhvr>
                                        <p:cTn id="31" dur="500"/>
                                        <p:tgtEl>
                                          <p:spTgt spid="8"/>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26979"/>
                                        </p:tgtEl>
                                        <p:attrNameLst>
                                          <p:attrName>style.visibility</p:attrName>
                                        </p:attrNameLst>
                                      </p:cBhvr>
                                      <p:to>
                                        <p:strVal val="visible"/>
                                      </p:to>
                                    </p:set>
                                    <p:animEffect transition="in" filter="checkerboard(across)">
                                      <p:cBhvr>
                                        <p:cTn id="34" dur="500"/>
                                        <p:tgtEl>
                                          <p:spTgt spid="126979"/>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2000" fill="hold"/>
                                        <p:tgtEl>
                                          <p:spTgt spid="9"/>
                                        </p:tgtEl>
                                        <p:attrNameLst>
                                          <p:attrName>ppt_x</p:attrName>
                                        </p:attrNameLst>
                                      </p:cBhvr>
                                      <p:tavLst>
                                        <p:tav tm="0">
                                          <p:val>
                                            <p:strVal val="0-#ppt_w/2"/>
                                          </p:val>
                                        </p:tav>
                                        <p:tav tm="100000">
                                          <p:val>
                                            <p:strVal val="#ppt_x"/>
                                          </p:val>
                                        </p:tav>
                                      </p:tavLst>
                                    </p:anim>
                                    <p:anim calcmode="lin" valueType="num">
                                      <p:cBhvr additive="base">
                                        <p:cTn id="40" dur="2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additive="base">
                                        <p:cTn id="45" dur="2000" fill="hold"/>
                                        <p:tgtEl>
                                          <p:spTgt spid="2"/>
                                        </p:tgtEl>
                                        <p:attrNameLst>
                                          <p:attrName>ppt_x</p:attrName>
                                        </p:attrNameLst>
                                      </p:cBhvr>
                                      <p:tavLst>
                                        <p:tav tm="0">
                                          <p:val>
                                            <p:strVal val="0-#ppt_w/2"/>
                                          </p:val>
                                        </p:tav>
                                        <p:tav tm="100000">
                                          <p:val>
                                            <p:strVal val="#ppt_x"/>
                                          </p:val>
                                        </p:tav>
                                      </p:tavLst>
                                    </p:anim>
                                    <p:anim calcmode="lin" valueType="num">
                                      <p:cBhvr additive="base">
                                        <p:cTn id="46"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2000" fill="hold"/>
                                        <p:tgtEl>
                                          <p:spTgt spid="7"/>
                                        </p:tgtEl>
                                        <p:attrNameLst>
                                          <p:attrName>ppt_x</p:attrName>
                                        </p:attrNameLst>
                                      </p:cBhvr>
                                      <p:tavLst>
                                        <p:tav tm="0">
                                          <p:val>
                                            <p:strVal val="0-#ppt_w/2"/>
                                          </p:val>
                                        </p:tav>
                                        <p:tav tm="100000">
                                          <p:val>
                                            <p:strVal val="#ppt_x"/>
                                          </p:val>
                                        </p:tav>
                                      </p:tavLst>
                                    </p:anim>
                                    <p:anim calcmode="lin" valueType="num">
                                      <p:cBhvr additive="base">
                                        <p:cTn id="52"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p:bldP spid="126981" grpId="0"/>
      <p:bldP spid="126983" grpId="0"/>
      <p:bldP spid="9" grpId="0"/>
      <p:bldP spid="17" grpId="0"/>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90872" y="404664"/>
            <a:ext cx="8229600" cy="976312"/>
          </a:xfrm>
        </p:spPr>
        <p:txBody>
          <a:bodyPr/>
          <a:lstStyle/>
          <a:p>
            <a:pPr eaLnBrk="1" hangingPunct="1"/>
            <a:r>
              <a:rPr lang="ru-RU" altLang="ru-RU" sz="3600" b="1" dirty="0" smtClean="0">
                <a:solidFill>
                  <a:srgbClr val="C00000"/>
                </a:solidFill>
              </a:rPr>
              <a:t>Миссия программы </a:t>
            </a:r>
            <a:r>
              <a:rPr lang="en-US" altLang="ru-RU" sz="3600" b="1" dirty="0" smtClean="0">
                <a:solidFill>
                  <a:srgbClr val="C00000"/>
                </a:solidFill>
              </a:rPr>
              <a:t>MPA </a:t>
            </a:r>
            <a:r>
              <a:rPr lang="ru-RU" altLang="ru-RU" sz="3600" b="1" dirty="0" smtClean="0">
                <a:solidFill>
                  <a:srgbClr val="C00000"/>
                </a:solidFill>
              </a:rPr>
              <a:t>ИГСУ РАНХиГС</a:t>
            </a:r>
          </a:p>
        </p:txBody>
      </p:sp>
      <p:sp>
        <p:nvSpPr>
          <p:cNvPr id="5128" name="Прямоугольник 10"/>
          <p:cNvSpPr>
            <a:spLocks noChangeArrowheads="1"/>
          </p:cNvSpPr>
          <p:nvPr/>
        </p:nvSpPr>
        <p:spPr bwMode="auto">
          <a:xfrm>
            <a:off x="0" y="463550"/>
            <a:ext cx="538163" cy="842963"/>
          </a:xfrm>
          <a:prstGeom prst="rect">
            <a:avLst/>
          </a:prstGeom>
          <a:gradFill rotWithShape="1">
            <a:gsLst>
              <a:gs pos="0">
                <a:srgbClr val="770000"/>
              </a:gs>
              <a:gs pos="50000">
                <a:srgbClr val="AD0000"/>
              </a:gs>
              <a:gs pos="100000">
                <a:srgbClr val="CE000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defTabSz="1042988" eaLnBrk="1" hangingPunct="1"/>
            <a:endParaRPr lang="ru-RU" altLang="ru-RU" sz="2100"/>
          </a:p>
        </p:txBody>
      </p:sp>
      <p:pic>
        <p:nvPicPr>
          <p:cNvPr id="512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7250" y="260350"/>
            <a:ext cx="1076325"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4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8563" y="309563"/>
            <a:ext cx="11112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Line 30"/>
          <p:cNvSpPr>
            <a:spLocks noChangeShapeType="1"/>
          </p:cNvSpPr>
          <p:nvPr/>
        </p:nvSpPr>
        <p:spPr bwMode="auto">
          <a:xfrm flipV="1">
            <a:off x="827088" y="1196975"/>
            <a:ext cx="7832725" cy="9525"/>
          </a:xfrm>
          <a:prstGeom prst="line">
            <a:avLst/>
          </a:prstGeom>
          <a:noFill/>
          <a:ln w="19050" cap="sq">
            <a:solidFill>
              <a:schemeClr val="tx1">
                <a:lumMod val="65000"/>
                <a:lumOff val="35000"/>
              </a:schemeClr>
            </a:solidFill>
            <a:prstDash val="solid"/>
            <a:round/>
            <a:headEnd/>
            <a:tailEnd/>
          </a:ln>
          <a:effectLst/>
        </p:spPr>
        <p:txBody>
          <a:bodyPr/>
          <a:lstStyle/>
          <a:p>
            <a:pPr eaLnBrk="1" fontAlgn="auto" hangingPunct="1">
              <a:spcBef>
                <a:spcPts val="0"/>
              </a:spcBef>
              <a:spcAft>
                <a:spcPts val="0"/>
              </a:spcAft>
              <a:defRPr/>
            </a:pPr>
            <a:endParaRPr lang="ru-RU" sz="2400">
              <a:latin typeface="Arial" charset="0"/>
              <a:cs typeface="+mn-cs"/>
            </a:endParaRPr>
          </a:p>
        </p:txBody>
      </p:sp>
      <p:sp>
        <p:nvSpPr>
          <p:cNvPr id="2" name="Номер слайда 1"/>
          <p:cNvSpPr>
            <a:spLocks noGrp="1"/>
          </p:cNvSpPr>
          <p:nvPr>
            <p:ph type="sldNum" sz="quarter" idx="12"/>
          </p:nvPr>
        </p:nvSpPr>
        <p:spPr/>
        <p:txBody>
          <a:bodyPr/>
          <a:lstStyle/>
          <a:p>
            <a:pPr>
              <a:defRPr/>
            </a:pPr>
            <a:fld id="{0F6E76E7-8EDC-419A-AB6D-40EDC9CD0093}" type="slidenum">
              <a:rPr lang="ru-RU" altLang="ru-RU" smtClean="0"/>
              <a:pPr>
                <a:defRPr/>
              </a:pPr>
              <a:t>10</a:t>
            </a:fld>
            <a:endParaRPr lang="ru-RU" altLang="ru-RU" dirty="0"/>
          </a:p>
        </p:txBody>
      </p:sp>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7584" y="1700808"/>
            <a:ext cx="2547903" cy="1509142"/>
          </a:xfrm>
          <a:prstGeom prst="rect">
            <a:avLst/>
          </a:prstGeom>
        </p:spPr>
      </p:pic>
      <p:sp>
        <p:nvSpPr>
          <p:cNvPr id="9" name="TextBox 8"/>
          <p:cNvSpPr txBox="1"/>
          <p:nvPr/>
        </p:nvSpPr>
        <p:spPr>
          <a:xfrm>
            <a:off x="4644008" y="1916832"/>
            <a:ext cx="3600400" cy="2554545"/>
          </a:xfrm>
          <a:prstGeom prst="rect">
            <a:avLst/>
          </a:prstGeom>
          <a:noFill/>
        </p:spPr>
        <p:txBody>
          <a:bodyPr wrap="square" rtlCol="0">
            <a:spAutoFit/>
          </a:bodyPr>
          <a:lstStyle/>
          <a:p>
            <a:r>
              <a:rPr lang="ru-RU" sz="2000" i="1" dirty="0">
                <a:solidFill>
                  <a:schemeClr val="accent2">
                    <a:lumMod val="75000"/>
                  </a:schemeClr>
                </a:solidFill>
              </a:rPr>
              <a:t>Формирование нового поколения государственных и муниципальных служащих, </a:t>
            </a:r>
            <a:r>
              <a:rPr lang="ru-RU" sz="2000" i="1" dirty="0" smtClean="0">
                <a:solidFill>
                  <a:schemeClr val="accent2">
                    <a:lumMod val="75000"/>
                  </a:schemeClr>
                </a:solidFill>
              </a:rPr>
              <a:t/>
            </a:r>
            <a:br>
              <a:rPr lang="ru-RU" sz="2000" i="1" dirty="0" smtClean="0">
                <a:solidFill>
                  <a:schemeClr val="accent2">
                    <a:lumMod val="75000"/>
                  </a:schemeClr>
                </a:solidFill>
              </a:rPr>
            </a:br>
            <a:r>
              <a:rPr lang="ru-RU" sz="2000" i="1" dirty="0" smtClean="0">
                <a:solidFill>
                  <a:schemeClr val="accent2">
                    <a:lumMod val="75000"/>
                  </a:schemeClr>
                </a:solidFill>
              </a:rPr>
              <a:t>способных </a:t>
            </a:r>
            <a:r>
              <a:rPr lang="ru-RU" sz="2000" i="1" dirty="0">
                <a:solidFill>
                  <a:schemeClr val="accent2">
                    <a:lumMod val="75000"/>
                  </a:schemeClr>
                </a:solidFill>
              </a:rPr>
              <a:t>создавать условия для устойчивого развития страны </a:t>
            </a:r>
            <a:r>
              <a:rPr lang="ru-RU" sz="2000" i="1" dirty="0" smtClean="0">
                <a:solidFill>
                  <a:schemeClr val="accent2">
                    <a:lumMod val="75000"/>
                  </a:schemeClr>
                </a:solidFill>
              </a:rPr>
              <a:t/>
            </a:r>
            <a:br>
              <a:rPr lang="ru-RU" sz="2000" i="1" dirty="0" smtClean="0">
                <a:solidFill>
                  <a:schemeClr val="accent2">
                    <a:lumMod val="75000"/>
                  </a:schemeClr>
                </a:solidFill>
              </a:rPr>
            </a:br>
            <a:r>
              <a:rPr lang="ru-RU" sz="2000" i="1" dirty="0" smtClean="0">
                <a:solidFill>
                  <a:schemeClr val="accent2">
                    <a:lumMod val="75000"/>
                  </a:schemeClr>
                </a:solidFill>
              </a:rPr>
              <a:t>в интересах </a:t>
            </a:r>
            <a:r>
              <a:rPr lang="ru-RU" sz="2000" i="1" dirty="0">
                <a:solidFill>
                  <a:schemeClr val="accent2">
                    <a:lumMod val="75000"/>
                  </a:schemeClr>
                </a:solidFill>
              </a:rPr>
              <a:t>своих граждан</a:t>
            </a:r>
          </a:p>
        </p:txBody>
      </p:sp>
      <p:pic>
        <p:nvPicPr>
          <p:cNvPr id="22" name="Рисунок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76119" y="5085430"/>
            <a:ext cx="952176" cy="880267"/>
          </a:xfrm>
          <a:prstGeom prst="rect">
            <a:avLst/>
          </a:prstGeom>
        </p:spPr>
      </p:pic>
      <p:pic>
        <p:nvPicPr>
          <p:cNvPr id="23" name="Рисунок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3608" y="5013176"/>
            <a:ext cx="1128291" cy="1152128"/>
          </a:xfrm>
          <a:prstGeom prst="rect">
            <a:avLst/>
          </a:prstGeom>
        </p:spPr>
      </p:pic>
      <p:pic>
        <p:nvPicPr>
          <p:cNvPr id="24" name="Рисунок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30566" y="5090239"/>
            <a:ext cx="1161636" cy="931049"/>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4666</TotalTime>
  <Words>881</Words>
  <Application>Microsoft Office PowerPoint</Application>
  <PresentationFormat>Экран (4:3)</PresentationFormat>
  <Paragraphs>125</Paragraphs>
  <Slides>10</Slides>
  <Notes>10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Arial</vt:lpstr>
      <vt:lpstr>Calibri</vt:lpstr>
      <vt:lpstr>Tahoma</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Миссия программы MPA ИГСУ РАНХиГС</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Кузнецов Олег</dc:creator>
  <cp:lastModifiedBy>МРА</cp:lastModifiedBy>
  <cp:revision>243</cp:revision>
  <dcterms:created xsi:type="dcterms:W3CDTF">2014-06-15T08:36:27Z</dcterms:created>
  <dcterms:modified xsi:type="dcterms:W3CDTF">2020-11-18T08:25:22Z</dcterms:modified>
</cp:coreProperties>
</file>